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4.xml" ContentType="application/vnd.openxmlformats-officedocument.presentationml.tags+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7" r:id="rId6"/>
    <p:sldMasterId id="2147483850" r:id="rId7"/>
    <p:sldMasterId id="2147483969" r:id="rId8"/>
    <p:sldMasterId id="2147483991" r:id="rId9"/>
  </p:sldMasterIdLst>
  <p:notesMasterIdLst>
    <p:notesMasterId r:id="rId88"/>
  </p:notesMasterIdLst>
  <p:handoutMasterIdLst>
    <p:handoutMasterId r:id="rId89"/>
  </p:handoutMasterIdLst>
  <p:sldIdLst>
    <p:sldId id="414" r:id="rId10"/>
    <p:sldId id="283" r:id="rId11"/>
    <p:sldId id="284" r:id="rId12"/>
    <p:sldId id="580" r:id="rId13"/>
    <p:sldId id="405" r:id="rId14"/>
    <p:sldId id="326" r:id="rId15"/>
    <p:sldId id="584" r:id="rId16"/>
    <p:sldId id="362" r:id="rId17"/>
    <p:sldId id="585" r:id="rId18"/>
    <p:sldId id="586" r:id="rId19"/>
    <p:sldId id="587" r:id="rId20"/>
    <p:sldId id="588" r:id="rId21"/>
    <p:sldId id="589" r:id="rId22"/>
    <p:sldId id="761" r:id="rId23"/>
    <p:sldId id="762" r:id="rId24"/>
    <p:sldId id="764" r:id="rId25"/>
    <p:sldId id="766" r:id="rId26"/>
    <p:sldId id="768" r:id="rId27"/>
    <p:sldId id="769" r:id="rId28"/>
    <p:sldId id="770" r:id="rId29"/>
    <p:sldId id="771" r:id="rId30"/>
    <p:sldId id="772" r:id="rId31"/>
    <p:sldId id="773" r:id="rId32"/>
    <p:sldId id="774" r:id="rId33"/>
    <p:sldId id="775" r:id="rId34"/>
    <p:sldId id="776" r:id="rId35"/>
    <p:sldId id="777" r:id="rId36"/>
    <p:sldId id="778" r:id="rId37"/>
    <p:sldId id="386" r:id="rId38"/>
    <p:sldId id="779" r:id="rId39"/>
    <p:sldId id="763" r:id="rId40"/>
    <p:sldId id="780" r:id="rId41"/>
    <p:sldId id="781" r:id="rId42"/>
    <p:sldId id="782" r:id="rId43"/>
    <p:sldId id="391" r:id="rId44"/>
    <p:sldId id="392" r:id="rId45"/>
    <p:sldId id="783" r:id="rId46"/>
    <p:sldId id="393" r:id="rId47"/>
    <p:sldId id="784" r:id="rId48"/>
    <p:sldId id="396" r:id="rId49"/>
    <p:sldId id="785" r:id="rId50"/>
    <p:sldId id="786" r:id="rId51"/>
    <p:sldId id="399" r:id="rId52"/>
    <p:sldId id="787" r:id="rId53"/>
    <p:sldId id="401" r:id="rId54"/>
    <p:sldId id="788" r:id="rId55"/>
    <p:sldId id="789" r:id="rId56"/>
    <p:sldId id="790" r:id="rId57"/>
    <p:sldId id="395" r:id="rId58"/>
    <p:sldId id="791" r:id="rId59"/>
    <p:sldId id="792" r:id="rId60"/>
    <p:sldId id="406" r:id="rId61"/>
    <p:sldId id="407" r:id="rId62"/>
    <p:sldId id="685" r:id="rId63"/>
    <p:sldId id="687" r:id="rId64"/>
    <p:sldId id="688" r:id="rId65"/>
    <p:sldId id="754" r:id="rId66"/>
    <p:sldId id="684" r:id="rId67"/>
    <p:sldId id="736" r:id="rId68"/>
    <p:sldId id="699" r:id="rId69"/>
    <p:sldId id="700" r:id="rId70"/>
    <p:sldId id="737" r:id="rId71"/>
    <p:sldId id="704" r:id="rId72"/>
    <p:sldId id="706" r:id="rId73"/>
    <p:sldId id="805" r:id="rId74"/>
    <p:sldId id="397" r:id="rId75"/>
    <p:sldId id="409" r:id="rId76"/>
    <p:sldId id="794" r:id="rId77"/>
    <p:sldId id="799" r:id="rId78"/>
    <p:sldId id="416" r:id="rId79"/>
    <p:sldId id="800" r:id="rId80"/>
    <p:sldId id="421" r:id="rId81"/>
    <p:sldId id="801" r:id="rId82"/>
    <p:sldId id="802" r:id="rId83"/>
    <p:sldId id="803" r:id="rId84"/>
    <p:sldId id="804" r:id="rId85"/>
    <p:sldId id="321" r:id="rId86"/>
    <p:sldId id="545" r:id="rId87"/>
  </p:sldIdLst>
  <p:sldSz cx="9144000" cy="6858000" type="screen4x3"/>
  <p:notesSz cx="7315200" cy="96012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96" userDrawn="1">
          <p15:clr>
            <a:srgbClr val="A4A3A4"/>
          </p15:clr>
        </p15:guide>
        <p15:guide id="3" orient="horz" pos="888" userDrawn="1">
          <p15:clr>
            <a:srgbClr val="A4A3A4"/>
          </p15:clr>
        </p15:guide>
        <p15:guide id="4" orient="horz" pos="3840" userDrawn="1">
          <p15:clr>
            <a:srgbClr val="A4A3A4"/>
          </p15:clr>
        </p15:guide>
        <p15:guide id="5" orient="horz" pos="127">
          <p15:clr>
            <a:srgbClr val="A4A3A4"/>
          </p15:clr>
        </p15:guide>
        <p15:guide id="6" orient="horz" pos="4319">
          <p15:clr>
            <a:srgbClr val="A4A3A4"/>
          </p15:clr>
        </p15:guide>
        <p15:guide id="7" orient="horz" pos="4200" userDrawn="1">
          <p15:clr>
            <a:srgbClr val="A4A3A4"/>
          </p15:clr>
        </p15:guide>
        <p15:guide id="8" pos="2886">
          <p15:clr>
            <a:srgbClr val="A4A3A4"/>
          </p15:clr>
        </p15:guide>
        <p15:guide id="9" pos="286">
          <p15:clr>
            <a:srgbClr val="A4A3A4"/>
          </p15:clr>
        </p15:guide>
        <p15:guide id="10" pos="5496" userDrawn="1">
          <p15:clr>
            <a:srgbClr val="A4A3A4"/>
          </p15:clr>
        </p15:guide>
        <p15:guide id="11" pos="2952" userDrawn="1">
          <p15:clr>
            <a:srgbClr val="A4A3A4"/>
          </p15:clr>
        </p15:guide>
        <p15:guide id="12" pos="2832" userDrawn="1">
          <p15:clr>
            <a:srgbClr val="A4A3A4"/>
          </p15:clr>
        </p15:guide>
        <p15:guide id="13" pos="4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FF7C5D-76C5-708F-77F3-F4957AA96020}" name="Justin J Lowe" initials="JJL" userId="S::Justin.Lowe@ey.com::954c899e-63a3-4a18-a959-299dadde8caa" providerId="AD"/>
  <p188:author id="{9EBEFD75-427E-1FFD-76CC-365AE20F700F}" name="Rebecca Winerman" initials="RW" userId="S::Rebecca.Winerman@ey.com::ffe8e5c6-ec43-45b5-b0fe-6abd764430e0" providerId="AD"/>
  <p188:author id="{58CA71E9-1122-C467-564F-1DB28CEBE495}" name="Debra M Howell" initials="DMH" userId="S::Debra.Howell@ey.com::13fffe43-134b-4806-ba8a-ba654e0076c6" providerId="AD"/>
  <p188:author id="{16F71FFB-968B-AF7D-87F3-6CB4ECE47440}" name="Anushree Rajmohan" initials="AR" userId="S::Anushree.Rajmohan@gds.ey.com::82a2f9d8-2eaf-465d-9cbf-6c22b97c4b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 id="3" name="Tracy L Bonaccorso" initials="TLB" lastIdx="4" clrIdx="2">
    <p:extLst>
      <p:ext uri="{19B8F6BF-5375-455C-9EA6-DF929625EA0E}">
        <p15:presenceInfo xmlns:p15="http://schemas.microsoft.com/office/powerpoint/2012/main" userId="S-1-5-21-3814449816-1147414744-3287126245-652205" providerId="AD"/>
      </p:ext>
    </p:extLst>
  </p:cmAuthor>
  <p:cmAuthor id="4" name="Anita Yee" initials="AY" lastIdx="3" clrIdx="3">
    <p:extLst>
      <p:ext uri="{19B8F6BF-5375-455C-9EA6-DF929625EA0E}">
        <p15:presenceInfo xmlns:p15="http://schemas.microsoft.com/office/powerpoint/2012/main" userId="S::Anita.Yee@ey.com::ae32116a-0963-4b4a-9560-0af73a763412" providerId="AD"/>
      </p:ext>
    </p:extLst>
  </p:cmAuthor>
  <p:cmAuthor id="5" name="Linda Parrish" initials="LP" lastIdx="17" clrIdx="4">
    <p:extLst>
      <p:ext uri="{19B8F6BF-5375-455C-9EA6-DF929625EA0E}">
        <p15:presenceInfo xmlns:p15="http://schemas.microsoft.com/office/powerpoint/2012/main" userId="S::Linda.Parrish@ey.com::c3ad5b08-64d7-4e6b-a45b-3069fa06ed80" providerId="AD"/>
      </p:ext>
    </p:extLst>
  </p:cmAuthor>
  <p:cmAuthor id="6" name="Jim Ziesche" initials="JZ" lastIdx="15" clrIdx="5">
    <p:extLst>
      <p:ext uri="{19B8F6BF-5375-455C-9EA6-DF929625EA0E}">
        <p15:presenceInfo xmlns:p15="http://schemas.microsoft.com/office/powerpoint/2012/main" userId="S::James.Ziesche@ey.com::34f8c03e-e205-458c-b259-bb9cea9aa4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D"/>
    <a:srgbClr val="747480"/>
    <a:srgbClr val="FFE600"/>
    <a:srgbClr val="2E2E38"/>
    <a:srgbClr val="FFFFFF"/>
    <a:srgbClr val="660066"/>
    <a:srgbClr val="262626"/>
    <a:srgbClr val="0000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5380" autoAdjust="0"/>
  </p:normalViewPr>
  <p:slideViewPr>
    <p:cSldViewPr snapToGrid="0" snapToObjects="1" showGuides="1">
      <p:cViewPr varScale="1">
        <p:scale>
          <a:sx n="67" d="100"/>
          <a:sy n="67" d="100"/>
        </p:scale>
        <p:origin x="1260" y="52"/>
      </p:cViewPr>
      <p:guideLst>
        <p:guide orient="horz" pos="2160"/>
        <p:guide orient="horz" pos="696"/>
        <p:guide orient="horz" pos="888"/>
        <p:guide orient="horz" pos="3840"/>
        <p:guide orient="horz" pos="127"/>
        <p:guide orient="horz" pos="4319"/>
        <p:guide orient="horz" pos="4200"/>
        <p:guide pos="2886"/>
        <p:guide pos="286"/>
        <p:guide pos="5496"/>
        <p:guide pos="2952"/>
        <p:guide pos="2832"/>
        <p:guide pos="4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1744" y="-14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handoutMaster" Target="handoutMasters/handoutMaster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customXml" Target="../customXml/item5.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notesMaster" Target="notesMasters/notesMaster1.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heme" Target="theme/theme1.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microsoft.com/office/2018/10/relationships/authors" Target="authors.xml"/><Relationship Id="rId7" Type="http://schemas.openxmlformats.org/officeDocument/2006/relationships/slideMaster" Target="slideMasters/slideMaster2.xml"/><Relationship Id="rId71" Type="http://schemas.openxmlformats.org/officeDocument/2006/relationships/slide" Target="slides/slide62.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L Boehm" userId="ae5fa45e-a20f-409f-90ca-4c71143c5805" providerId="ADAL" clId="{6B747B10-16D4-4E46-821D-DCE7E0919B03}"/>
    <pc:docChg chg="">
      <pc:chgData name="Lisa L Boehm" userId="ae5fa45e-a20f-409f-90ca-4c71143c5805" providerId="ADAL" clId="{6B747B10-16D4-4E46-821D-DCE7E0919B03}" dt="2023-03-22T21:01:20.197" v="0"/>
      <pc:docMkLst>
        <pc:docMk/>
      </pc:docMkLst>
      <pc:sldChg chg="delCm">
        <pc:chgData name="Lisa L Boehm" userId="ae5fa45e-a20f-409f-90ca-4c71143c5805" providerId="ADAL" clId="{6B747B10-16D4-4E46-821D-DCE7E0919B03}" dt="2023-03-22T21:01:20.197" v="0"/>
        <pc:sldMkLst>
          <pc:docMk/>
          <pc:sldMk cId="1735755531" sldId="283"/>
        </pc:sldMkLst>
      </pc:sldChg>
      <pc:sldChg chg="delCm">
        <pc:chgData name="Lisa L Boehm" userId="ae5fa45e-a20f-409f-90ca-4c71143c5805" providerId="ADAL" clId="{6B747B10-16D4-4E46-821D-DCE7E0919B03}" dt="2023-03-22T21:01:20.197" v="0"/>
        <pc:sldMkLst>
          <pc:docMk/>
          <pc:sldMk cId="1234216251" sldId="7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22/03/2023</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22/03/2023</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649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1822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16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4731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17</a:t>
            </a:fld>
            <a:endParaRPr lang="en-US" dirty="0"/>
          </a:p>
        </p:txBody>
      </p:sp>
    </p:spTree>
    <p:extLst>
      <p:ext uri="{BB962C8B-B14F-4D97-AF65-F5344CB8AC3E}">
        <p14:creationId xmlns:p14="http://schemas.microsoft.com/office/powerpoint/2010/main" val="316620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18</a:t>
            </a:fld>
            <a:endParaRPr lang="en-US" dirty="0"/>
          </a:p>
        </p:txBody>
      </p:sp>
    </p:spTree>
    <p:extLst>
      <p:ext uri="{BB962C8B-B14F-4D97-AF65-F5344CB8AC3E}">
        <p14:creationId xmlns:p14="http://schemas.microsoft.com/office/powerpoint/2010/main" val="372306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19</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8685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455683" name="Rectangle 3"/>
          <p:cNvSpPr>
            <a:spLocks noGrp="1" noChangeArrowheads="1"/>
          </p:cNvSpPr>
          <p:nvPr>
            <p:ph type="body" idx="1"/>
          </p:nvPr>
        </p:nvSpPr>
        <p:spPr>
          <a:xfrm>
            <a:off x="931338" y="4408149"/>
            <a:ext cx="5122333" cy="4179277"/>
          </a:xfrm>
          <a:noFill/>
          <a:ln/>
        </p:spPr>
        <p:txBody>
          <a:bodyPr lIns="95265" tIns="48440" rIns="95265" bIns="48440"/>
          <a:lstStyle/>
          <a:p>
            <a:pPr defTabSz="991973"/>
            <a:endParaRPr lang="en-US" dirty="0"/>
          </a:p>
        </p:txBody>
      </p:sp>
    </p:spTree>
    <p:extLst>
      <p:ext uri="{BB962C8B-B14F-4D97-AF65-F5344CB8AC3E}">
        <p14:creationId xmlns:p14="http://schemas.microsoft.com/office/powerpoint/2010/main" val="117699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0399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0504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8085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6406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656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176710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36027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2671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24257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dirty="0"/>
          </a:p>
          <a:p>
            <a:pPr eaLnBrk="1" hangingPunct="1"/>
            <a:r>
              <a:rPr lang="en-US" dirty="0"/>
              <a:t>The rule does not apply to dividends</a:t>
            </a:r>
          </a:p>
        </p:txBody>
      </p:sp>
    </p:spTree>
    <p:extLst>
      <p:ext uri="{BB962C8B-B14F-4D97-AF65-F5344CB8AC3E}">
        <p14:creationId xmlns:p14="http://schemas.microsoft.com/office/powerpoint/2010/main" val="581369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1928663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186256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Sales or disposition</a:t>
            </a:r>
            <a:r>
              <a:rPr lang="en-US" baseline="0" dirty="0"/>
              <a:t> of property used in a UBI activity may result in UBI due to depreciation recapture under 1245 and 1250</a:t>
            </a:r>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34</a:t>
            </a:fld>
            <a:endParaRPr lang="en-US" dirty="0"/>
          </a:p>
        </p:txBody>
      </p:sp>
    </p:spTree>
    <p:extLst>
      <p:ext uri="{BB962C8B-B14F-4D97-AF65-F5344CB8AC3E}">
        <p14:creationId xmlns:p14="http://schemas.microsoft.com/office/powerpoint/2010/main" val="2277180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9726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223087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450563" name="Rectangle 3"/>
          <p:cNvSpPr>
            <a:spLocks noGrp="1" noChangeArrowheads="1"/>
          </p:cNvSpPr>
          <p:nvPr>
            <p:ph type="body" idx="1"/>
          </p:nvPr>
        </p:nvSpPr>
        <p:spPr>
          <a:xfrm>
            <a:off x="931338" y="4408149"/>
            <a:ext cx="5122333" cy="4179277"/>
          </a:xfrm>
          <a:noFill/>
          <a:ln/>
        </p:spPr>
        <p:txBody>
          <a:bodyPr lIns="95265" tIns="48440" rIns="95265" bIns="48440"/>
          <a:lstStyle/>
          <a:p>
            <a:pPr defTabSz="991973"/>
            <a:endParaRPr lang="en-US" dirty="0"/>
          </a:p>
        </p:txBody>
      </p:sp>
    </p:spTree>
    <p:extLst>
      <p:ext uri="{BB962C8B-B14F-4D97-AF65-F5344CB8AC3E}">
        <p14:creationId xmlns:p14="http://schemas.microsoft.com/office/powerpoint/2010/main" val="709162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95060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61586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53</a:t>
            </a:fld>
            <a:endParaRPr lang="en-GB" dirty="0"/>
          </a:p>
        </p:txBody>
      </p:sp>
    </p:spTree>
    <p:extLst>
      <p:ext uri="{BB962C8B-B14F-4D97-AF65-F5344CB8AC3E}">
        <p14:creationId xmlns:p14="http://schemas.microsoft.com/office/powerpoint/2010/main" val="3756558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54</a:t>
            </a:fld>
            <a:endParaRPr lang="en-GB" dirty="0"/>
          </a:p>
        </p:txBody>
      </p:sp>
    </p:spTree>
    <p:extLst>
      <p:ext uri="{BB962C8B-B14F-4D97-AF65-F5344CB8AC3E}">
        <p14:creationId xmlns:p14="http://schemas.microsoft.com/office/powerpoint/2010/main" val="3257459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55</a:t>
            </a:fld>
            <a:endParaRPr lang="en-GB" dirty="0"/>
          </a:p>
        </p:txBody>
      </p:sp>
    </p:spTree>
    <p:extLst>
      <p:ext uri="{BB962C8B-B14F-4D97-AF65-F5344CB8AC3E}">
        <p14:creationId xmlns:p14="http://schemas.microsoft.com/office/powerpoint/2010/main" val="2711350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56</a:t>
            </a:fld>
            <a:endParaRPr lang="en-GB" dirty="0"/>
          </a:p>
        </p:txBody>
      </p:sp>
    </p:spTree>
    <p:extLst>
      <p:ext uri="{BB962C8B-B14F-4D97-AF65-F5344CB8AC3E}">
        <p14:creationId xmlns:p14="http://schemas.microsoft.com/office/powerpoint/2010/main" val="1865856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57</a:t>
            </a:fld>
            <a:endParaRPr lang="en-GB" dirty="0">
              <a:solidFill>
                <a:prstClr val="black"/>
              </a:solidFill>
            </a:endParaRPr>
          </a:p>
        </p:txBody>
      </p:sp>
    </p:spTree>
    <p:extLst>
      <p:ext uri="{BB962C8B-B14F-4D97-AF65-F5344CB8AC3E}">
        <p14:creationId xmlns:p14="http://schemas.microsoft.com/office/powerpoint/2010/main" val="919160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9378">
              <a:defRPr/>
            </a:pPr>
            <a:fld id="{5B43D19E-BFDB-4C92-8EDD-32EDDA8F41DF}" type="slidenum">
              <a:rPr lang="en-GB">
                <a:solidFill>
                  <a:prstClr val="black"/>
                </a:solidFill>
              </a:rPr>
              <a:pPr defTabSz="879378">
                <a:defRPr/>
              </a:pPr>
              <a:t>58</a:t>
            </a:fld>
            <a:endParaRPr lang="en-GB" dirty="0">
              <a:solidFill>
                <a:prstClr val="black"/>
              </a:solidFill>
            </a:endParaRPr>
          </a:p>
        </p:txBody>
      </p:sp>
    </p:spTree>
    <p:extLst>
      <p:ext uri="{BB962C8B-B14F-4D97-AF65-F5344CB8AC3E}">
        <p14:creationId xmlns:p14="http://schemas.microsoft.com/office/powerpoint/2010/main" val="3288731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59</a:t>
            </a:fld>
            <a:endParaRPr lang="en-GB" dirty="0"/>
          </a:p>
        </p:txBody>
      </p:sp>
    </p:spTree>
    <p:extLst>
      <p:ext uri="{BB962C8B-B14F-4D97-AF65-F5344CB8AC3E}">
        <p14:creationId xmlns:p14="http://schemas.microsoft.com/office/powerpoint/2010/main" val="1207310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60</a:t>
            </a:fld>
            <a:endParaRPr lang="en-GB" dirty="0"/>
          </a:p>
        </p:txBody>
      </p:sp>
    </p:spTree>
    <p:extLst>
      <p:ext uri="{BB962C8B-B14F-4D97-AF65-F5344CB8AC3E}">
        <p14:creationId xmlns:p14="http://schemas.microsoft.com/office/powerpoint/2010/main" val="322699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97565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61</a:t>
            </a:fld>
            <a:endParaRPr lang="en-GB" dirty="0"/>
          </a:p>
        </p:txBody>
      </p:sp>
    </p:spTree>
    <p:extLst>
      <p:ext uri="{BB962C8B-B14F-4D97-AF65-F5344CB8AC3E}">
        <p14:creationId xmlns:p14="http://schemas.microsoft.com/office/powerpoint/2010/main" val="683983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62</a:t>
            </a:fld>
            <a:endParaRPr lang="en-GB" dirty="0"/>
          </a:p>
        </p:txBody>
      </p:sp>
    </p:spTree>
    <p:extLst>
      <p:ext uri="{BB962C8B-B14F-4D97-AF65-F5344CB8AC3E}">
        <p14:creationId xmlns:p14="http://schemas.microsoft.com/office/powerpoint/2010/main" val="2785212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63</a:t>
            </a:fld>
            <a:endParaRPr lang="en-GB" dirty="0"/>
          </a:p>
        </p:txBody>
      </p:sp>
    </p:spTree>
    <p:extLst>
      <p:ext uri="{BB962C8B-B14F-4D97-AF65-F5344CB8AC3E}">
        <p14:creationId xmlns:p14="http://schemas.microsoft.com/office/powerpoint/2010/main" val="3996810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13079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66</a:t>
            </a:fld>
            <a:endParaRPr lang="en-GB" dirty="0"/>
          </a:p>
        </p:txBody>
      </p:sp>
    </p:spTree>
    <p:extLst>
      <p:ext uri="{BB962C8B-B14F-4D97-AF65-F5344CB8AC3E}">
        <p14:creationId xmlns:p14="http://schemas.microsoft.com/office/powerpoint/2010/main" val="3239232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2595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9</a:t>
            </a:fld>
            <a:endParaRPr lang="en-US" dirty="0"/>
          </a:p>
        </p:txBody>
      </p:sp>
    </p:spTree>
    <p:extLst>
      <p:ext uri="{BB962C8B-B14F-4D97-AF65-F5344CB8AC3E}">
        <p14:creationId xmlns:p14="http://schemas.microsoft.com/office/powerpoint/2010/main" val="359186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10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162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11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318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12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1110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452611" name="Rectangle 3"/>
          <p:cNvSpPr>
            <a:spLocks noGrp="1" noChangeArrowheads="1"/>
          </p:cNvSpPr>
          <p:nvPr>
            <p:ph type="body" idx="1"/>
          </p:nvPr>
        </p:nvSpPr>
        <p:spPr>
          <a:xfrm>
            <a:off x="931338" y="4408149"/>
            <a:ext cx="5122333" cy="4179277"/>
          </a:xfrm>
          <a:noFill/>
          <a:ln/>
        </p:spPr>
        <p:txBody>
          <a:bodyPr lIns="95265" tIns="48440" rIns="95265" bIns="48440"/>
          <a:lstStyle/>
          <a:p>
            <a:pPr defTabSz="991973"/>
            <a:endParaRPr lang="en-US" dirty="0"/>
          </a:p>
        </p:txBody>
      </p:sp>
    </p:spTree>
    <p:extLst>
      <p:ext uri="{BB962C8B-B14F-4D97-AF65-F5344CB8AC3E}">
        <p14:creationId xmlns:p14="http://schemas.microsoft.com/office/powerpoint/2010/main" val="4184573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wmf"/><Relationship Id="rId5" Type="http://schemas.openxmlformats.org/officeDocument/2006/relationships/image" Target="../media/image10.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w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wmf"/><Relationship Id="rId5" Type="http://schemas.openxmlformats.org/officeDocument/2006/relationships/image" Target="../media/image11.jpe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F1E-3298-4FC0-B799-4A5A759343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987" t="5738" b="6250"/>
          <a:stretch/>
        </p:blipFill>
        <p:spPr>
          <a:xfrm>
            <a:off x="-180474" y="-156411"/>
            <a:ext cx="9565106" cy="7014411"/>
          </a:xfrm>
          <a:prstGeom prst="rect">
            <a:avLst/>
          </a:prstGeom>
        </p:spPr>
      </p:pic>
      <p:pic>
        <p:nvPicPr>
          <p:cNvPr id="18" name="Picture 17" descr="A group of people looking at a computer screen&#10;&#10;Description automatically generated with medium confidence">
            <a:extLst>
              <a:ext uri="{FF2B5EF4-FFF2-40B4-BE49-F238E27FC236}">
                <a16:creationId xmlns:a16="http://schemas.microsoft.com/office/drawing/2014/main" id="{589E9C56-C7FF-4BDA-A666-62FBF2263E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9062"/>
          <a:stretch/>
        </p:blipFill>
        <p:spPr>
          <a:xfrm>
            <a:off x="-180473" y="-156411"/>
            <a:ext cx="9565106" cy="7014411"/>
          </a:xfrm>
          <a:prstGeom prst="rect">
            <a:avLst/>
          </a:prstGeom>
        </p:spPr>
      </p:pic>
      <p:sp>
        <p:nvSpPr>
          <p:cNvPr id="22" name="Rectangle 21">
            <a:extLst>
              <a:ext uri="{FF2B5EF4-FFF2-40B4-BE49-F238E27FC236}">
                <a16:creationId xmlns:a16="http://schemas.microsoft.com/office/drawing/2014/main" id="{1AA61720-3ADE-4310-A673-6D99B7238873}"/>
              </a:ext>
            </a:extLst>
          </p:cNvPr>
          <p:cNvSpPr/>
          <p:nvPr userDrawn="1"/>
        </p:nvSpPr>
        <p:spPr>
          <a:xfrm>
            <a:off x="-180473" y="-156411"/>
            <a:ext cx="9565106" cy="7014411"/>
          </a:xfrm>
          <a:prstGeom prst="rect">
            <a:avLst/>
          </a:prstGeom>
          <a:solidFill>
            <a:srgbClr val="2E2E38">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 name="Freeform 5">
            <a:extLst>
              <a:ext uri="{FF2B5EF4-FFF2-40B4-BE49-F238E27FC236}">
                <a16:creationId xmlns:a16="http://schemas.microsoft.com/office/drawing/2014/main" id="{BFDF7A07-8B2B-4C5C-84D8-01A121EC01D0}"/>
              </a:ext>
            </a:extLst>
          </p:cNvPr>
          <p:cNvSpPr>
            <a:spLocks noChangeAspect="1"/>
          </p:cNvSpPr>
          <p:nvPr userDrawn="1"/>
        </p:nvSpPr>
        <p:spPr bwMode="gray">
          <a:xfrm rot="10800000">
            <a:off x="470050" y="1395787"/>
            <a:ext cx="4101949" cy="3176214"/>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 name="connsiteX0" fmla="*/ 6 w 10000"/>
              <a:gd name="connsiteY0" fmla="*/ 0 h 10083"/>
              <a:gd name="connsiteX1" fmla="*/ 0 w 10000"/>
              <a:gd name="connsiteY1" fmla="*/ 10083 h 10083"/>
              <a:gd name="connsiteX2" fmla="*/ 10000 w 10000"/>
              <a:gd name="connsiteY2" fmla="*/ 7911 h 10083"/>
              <a:gd name="connsiteX3" fmla="*/ 10000 w 10000"/>
              <a:gd name="connsiteY3" fmla="*/ 7 h 10083"/>
              <a:gd name="connsiteX4" fmla="*/ 6 w 10000"/>
              <a:gd name="connsiteY4" fmla="*/ 0 h 10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83">
                <a:moveTo>
                  <a:pt x="6" y="0"/>
                </a:moveTo>
                <a:cubicBezTo>
                  <a:pt x="4" y="2358"/>
                  <a:pt x="2" y="7726"/>
                  <a:pt x="0" y="10083"/>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99556" y="2281424"/>
            <a:ext cx="3439308"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99557" y="3227691"/>
            <a:ext cx="3439307" cy="1115709"/>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138107846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6752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37772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950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64808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37343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1867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932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596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63814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62211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13D4C5D-C164-4812-8A35-37CA33743C2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1288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231211131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420024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7693711-80F5-4713-B04B-BD80E4B3FE7D}"/>
              </a:ext>
            </a:extLst>
          </p:cNvPr>
          <p:cNvSpPr/>
          <p:nvPr userDrawn="1"/>
        </p:nvSpPr>
        <p:spPr>
          <a:xfrm flipH="1">
            <a:off x="0" y="0"/>
            <a:ext cx="9144000" cy="6858000"/>
          </a:xfrm>
          <a:prstGeom prst="rect">
            <a:avLst/>
          </a:prstGeom>
          <a:blipFill>
            <a:blip r:embed="rId5" cstate="screen">
              <a:extLst>
                <a:ext uri="{28A0092B-C50C-407E-A947-70E740481C1C}">
                  <a14:useLocalDpi xmlns:a14="http://schemas.microsoft.com/office/drawing/2010/main"/>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2253857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00399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035945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22818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5774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36351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704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078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2009622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033941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93776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93776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333184" y="5691442"/>
            <a:ext cx="566928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461984" y="5587582"/>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333184" y="6001571"/>
            <a:ext cx="3089275"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333184" y="6199189"/>
            <a:ext cx="3089275"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461983" y="5897024"/>
            <a:ext cx="576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r>
              <a:rPr lang="en-US" dirty="0"/>
              <a:t>Click icon to add picture</a:t>
            </a:r>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16551798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442718"/>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990497"/>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233140"/>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882880"/>
            <a:ext cx="583915" cy="585216"/>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442718"/>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939806"/>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27157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26722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430017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1" name="Picture Placeholder 19">
            <a:extLst>
              <a:ext uri="{FF2B5EF4-FFF2-40B4-BE49-F238E27FC236}">
                <a16:creationId xmlns:a16="http://schemas.microsoft.com/office/drawing/2014/main" id="{14F1DE27-AD0C-4A9A-9D8D-4F823ECEAD7F}"/>
              </a:ext>
            </a:extLst>
          </p:cNvPr>
          <p:cNvSpPr>
            <a:spLocks noGrp="1"/>
          </p:cNvSpPr>
          <p:nvPr>
            <p:ph type="pic" sz="quarter" idx="16"/>
          </p:nvPr>
        </p:nvSpPr>
        <p:spPr>
          <a:xfrm>
            <a:off x="346306" y="5914642"/>
            <a:ext cx="576000" cy="576000"/>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24873931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7710488" y="5340350"/>
            <a:ext cx="987425"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66008664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7710488" y="5340350"/>
            <a:ext cx="987425"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888191" y="2825612"/>
            <a:ext cx="3612689"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888191" y="1855166"/>
            <a:ext cx="3612689"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6551947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7710488" y="5340350"/>
            <a:ext cx="987425"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888191" y="2288083"/>
            <a:ext cx="594343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41773685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48197805-0689-4503-8125-F783F9317141}"/>
              </a:ext>
            </a:extLst>
          </p:cNvPr>
          <p:cNvSpPr>
            <a:spLocks noGrp="1"/>
          </p:cNvSpPr>
          <p:nvPr>
            <p:ph type="dt" sz="half" idx="10"/>
          </p:nvPr>
        </p:nvSpPr>
        <p:spPr/>
        <p:txBody>
          <a:bodyPr/>
          <a:lstStyle/>
          <a:p>
            <a:fld id="{57BD8AAC-70C4-433E-BAA2-1A1AFBD71E3C}" type="datetime3">
              <a:rPr lang="en-US" smtClean="0"/>
              <a:t>22 March 2023</a:t>
            </a:fld>
            <a:endParaRPr lang="en-IN" dirty="0"/>
          </a:p>
        </p:txBody>
      </p:sp>
      <p:sp>
        <p:nvSpPr>
          <p:cNvPr id="4"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B584CBDA-5400-4C9D-A814-1CE6E3FD4F4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13335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A80CEA2-D107-4E43-B632-8CAB22A8CAC3}"/>
              </a:ext>
            </a:extLst>
          </p:cNvPr>
          <p:cNvSpPr>
            <a:spLocks noGrp="1"/>
          </p:cNvSpPr>
          <p:nvPr>
            <p:ph type="dt" sz="half" idx="10"/>
          </p:nvPr>
        </p:nvSpPr>
        <p:spPr/>
        <p:txBody>
          <a:bodyPr/>
          <a:lstStyle/>
          <a:p>
            <a:fld id="{9459D6B7-FAA1-49A2-8BFA-449AB9376750}" type="datetime3">
              <a:rPr lang="en-US" smtClean="0"/>
              <a:t>22 March 2023</a:t>
            </a:fld>
            <a:endParaRPr lang="en-IN" dirty="0"/>
          </a:p>
        </p:txBody>
      </p:sp>
      <p:sp>
        <p:nvSpPr>
          <p:cNvPr id="4" name="Footer Placeholder 3">
            <a:extLst>
              <a:ext uri="{FF2B5EF4-FFF2-40B4-BE49-F238E27FC236}">
                <a16:creationId xmlns:a16="http://schemas.microsoft.com/office/drawing/2014/main" id="{33FCC4BD-E0C7-4008-8760-F505B7C8703B}"/>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3ED2ADF-C3C7-4D61-8B10-4ED75087C3CC}"/>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821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8612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9031161-0EF0-4994-BAAC-817AFCD5564E}"/>
              </a:ext>
            </a:extLst>
          </p:cNvPr>
          <p:cNvSpPr>
            <a:spLocks noGrp="1"/>
          </p:cNvSpPr>
          <p:nvPr>
            <p:ph type="dt" sz="half" idx="14"/>
          </p:nvPr>
        </p:nvSpPr>
        <p:spPr/>
        <p:txBody>
          <a:bodyPr/>
          <a:lstStyle/>
          <a:p>
            <a:fld id="{A98655AF-B45A-43A6-A6E4-A92B8CCFA186}" type="datetime3">
              <a:rPr lang="en-US" smtClean="0"/>
              <a:t>22 March 2023</a:t>
            </a:fld>
            <a:endParaRPr lang="en-IN" dirty="0"/>
          </a:p>
        </p:txBody>
      </p:sp>
      <p:sp>
        <p:nvSpPr>
          <p:cNvPr id="6"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98802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50DE1076-97C0-41B2-AAE5-AD919BB2DC2E}"/>
              </a:ext>
            </a:extLst>
          </p:cNvPr>
          <p:cNvSpPr>
            <a:spLocks noGrp="1"/>
          </p:cNvSpPr>
          <p:nvPr>
            <p:ph type="dt" sz="half" idx="13"/>
          </p:nvPr>
        </p:nvSpPr>
        <p:spPr/>
        <p:txBody>
          <a:bodyPr/>
          <a:lstStyle/>
          <a:p>
            <a:fld id="{9084FAA7-3AFB-43A4-9332-55702EEFB6BB}" type="datetime3">
              <a:rPr lang="en-US" smtClean="0"/>
              <a:t>22 March 2023</a:t>
            </a:fld>
            <a:endParaRPr lang="en-IN" dirty="0"/>
          </a:p>
        </p:txBody>
      </p:sp>
      <p:sp>
        <p:nvSpPr>
          <p:cNvPr id="6" name="Footer Placeholder 5">
            <a:extLst>
              <a:ext uri="{FF2B5EF4-FFF2-40B4-BE49-F238E27FC236}">
                <a16:creationId xmlns:a16="http://schemas.microsoft.com/office/drawing/2014/main" id="{6A40DA20-3A42-4B9D-A853-92BEABFB15B7}"/>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E2C6E24F-B7C3-43FD-BF17-E37070A300DA}"/>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452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D695E81C-0962-435D-B7CC-E9E7007F1F82}"/>
              </a:ext>
            </a:extLst>
          </p:cNvPr>
          <p:cNvSpPr>
            <a:spLocks noGrp="1"/>
          </p:cNvSpPr>
          <p:nvPr>
            <p:ph type="dt" sz="half" idx="10"/>
          </p:nvPr>
        </p:nvSpPr>
        <p:spPr/>
        <p:txBody>
          <a:bodyPr/>
          <a:lstStyle/>
          <a:p>
            <a:fld id="{745F6E5F-2233-44C4-A768-9BC337F9F9CD}" type="datetime3">
              <a:rPr lang="en-US" smtClean="0"/>
              <a:t>22 March 2023</a:t>
            </a:fld>
            <a:endParaRPr lang="en-IN" dirty="0"/>
          </a:p>
        </p:txBody>
      </p:sp>
      <p:sp>
        <p:nvSpPr>
          <p:cNvPr id="5" name="Footer Placeholder 4">
            <a:extLst>
              <a:ext uri="{FF2B5EF4-FFF2-40B4-BE49-F238E27FC236}">
                <a16:creationId xmlns:a16="http://schemas.microsoft.com/office/drawing/2014/main" id="{BBCDD1B3-89EC-47BA-A26E-D040220115C8}"/>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1E9ACB01-FCA5-4FE1-B210-29952B46CA4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60181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ACF31FF-92C4-4CFE-89C8-231A1B4903B6}"/>
              </a:ext>
            </a:extLst>
          </p:cNvPr>
          <p:cNvSpPr>
            <a:spLocks noGrp="1"/>
          </p:cNvSpPr>
          <p:nvPr>
            <p:ph type="dt" sz="half" idx="11"/>
          </p:nvPr>
        </p:nvSpPr>
        <p:spPr/>
        <p:txBody>
          <a:bodyPr/>
          <a:lstStyle/>
          <a:p>
            <a:fld id="{CADD9D7F-9B4D-4774-AFA3-BCF9232B0532}" type="datetime3">
              <a:rPr lang="en-US" smtClean="0"/>
              <a:t>22 March 2023</a:t>
            </a:fld>
            <a:endParaRPr lang="en-IN" dirty="0"/>
          </a:p>
        </p:txBody>
      </p:sp>
      <p:sp>
        <p:nvSpPr>
          <p:cNvPr id="3" name="Footer Placeholder 2">
            <a:extLst>
              <a:ext uri="{FF2B5EF4-FFF2-40B4-BE49-F238E27FC236}">
                <a16:creationId xmlns:a16="http://schemas.microsoft.com/office/drawing/2014/main" id="{29B72E31-AECD-4259-BF90-99398FE128B6}"/>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00DE2F2A-9E13-4DC5-89FE-0719F2B171F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914551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2B824A25-AAE3-42CE-906A-12D97307C1F3}"/>
              </a:ext>
            </a:extLst>
          </p:cNvPr>
          <p:cNvSpPr>
            <a:spLocks noGrp="1"/>
          </p:cNvSpPr>
          <p:nvPr>
            <p:ph type="dt" sz="half" idx="11"/>
          </p:nvPr>
        </p:nvSpPr>
        <p:spPr/>
        <p:txBody>
          <a:bodyPr/>
          <a:lstStyle/>
          <a:p>
            <a:fld id="{732ED48F-3F98-4183-8923-77129A69963B}" type="datetime3">
              <a:rPr lang="en-US" smtClean="0"/>
              <a:t>22 March 2023</a:t>
            </a:fld>
            <a:endParaRPr lang="en-IN" dirty="0"/>
          </a:p>
        </p:txBody>
      </p:sp>
      <p:sp>
        <p:nvSpPr>
          <p:cNvPr id="3" name="Footer Placeholder 2">
            <a:extLst>
              <a:ext uri="{FF2B5EF4-FFF2-40B4-BE49-F238E27FC236}">
                <a16:creationId xmlns:a16="http://schemas.microsoft.com/office/drawing/2014/main" id="{79DD7A84-5352-4432-83C2-4B3F3BD889AD}"/>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5019A7-134D-49ED-8707-807B58B2E5D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88670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18DA49F8-A774-4DD1-8745-65E01AB0472C}"/>
              </a:ext>
            </a:extLst>
          </p:cNvPr>
          <p:cNvSpPr>
            <a:spLocks noGrp="1"/>
          </p:cNvSpPr>
          <p:nvPr>
            <p:ph type="dt" sz="half" idx="13"/>
          </p:nvPr>
        </p:nvSpPr>
        <p:spPr/>
        <p:txBody>
          <a:bodyPr/>
          <a:lstStyle/>
          <a:p>
            <a:fld id="{49C3679E-CE99-4385-8BD0-1A1175D70D1E}" type="datetime3">
              <a:rPr lang="en-US" smtClean="0"/>
              <a:t>22 March 2023</a:t>
            </a:fld>
            <a:endParaRPr lang="en-IN" dirty="0"/>
          </a:p>
        </p:txBody>
      </p:sp>
      <p:sp>
        <p:nvSpPr>
          <p:cNvPr id="3" name="Footer Placeholder 2">
            <a:extLst>
              <a:ext uri="{FF2B5EF4-FFF2-40B4-BE49-F238E27FC236}">
                <a16:creationId xmlns:a16="http://schemas.microsoft.com/office/drawing/2014/main" id="{94C0F4CC-50C9-4C20-A16A-91535919DC96}"/>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553C557-8F9C-4613-8095-373D3EE80520}"/>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51286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DB440ECC-CB43-49D3-ABF3-A5F4F308E7E2}"/>
              </a:ext>
            </a:extLst>
          </p:cNvPr>
          <p:cNvSpPr>
            <a:spLocks noGrp="1"/>
          </p:cNvSpPr>
          <p:nvPr>
            <p:ph type="dt" sz="half" idx="19"/>
          </p:nvPr>
        </p:nvSpPr>
        <p:spPr/>
        <p:txBody>
          <a:bodyPr/>
          <a:lstStyle/>
          <a:p>
            <a:fld id="{08E4C5DD-8E03-4FAA-8921-CB640E00BA12}" type="datetime3">
              <a:rPr lang="en-US" smtClean="0"/>
              <a:t>22 March 2023</a:t>
            </a:fld>
            <a:endParaRPr lang="en-IN" dirty="0"/>
          </a:p>
        </p:txBody>
      </p:sp>
      <p:sp>
        <p:nvSpPr>
          <p:cNvPr id="4"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2919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8284464" y="6327648"/>
            <a:ext cx="402336"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1892301" y="6516456"/>
            <a:ext cx="1191258" cy="180000"/>
          </a:xfrm>
        </p:spPr>
        <p:txBody>
          <a:bodyPr/>
          <a:lstStyle>
            <a:lvl1pPr>
              <a:defRPr>
                <a:solidFill>
                  <a:schemeClr val="tx1"/>
                </a:solidFill>
              </a:defRPr>
            </a:lvl1pPr>
          </a:lstStyle>
          <a:p>
            <a:fld id="{08E4C5DD-8E03-4FAA-8921-CB640E00BA12}" type="datetime3">
              <a:rPr lang="en-US" smtClean="0"/>
              <a:pPr/>
              <a:t>22 March 2023</a:t>
            </a:fld>
            <a:endParaRPr lang="en-US"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321561" y="6516456"/>
            <a:ext cx="3086100" cy="180000"/>
          </a:xfrm>
        </p:spPr>
        <p:txBody>
          <a:bodyPr/>
          <a:lstStyle>
            <a:lvl1pPr>
              <a:defRPr>
                <a:solidFill>
                  <a:schemeClr val="tx1"/>
                </a:solidFill>
              </a:defRPr>
            </a:lvl1pPr>
          </a:lstStyle>
          <a:p>
            <a:r>
              <a:rPr lang="en-US"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363093" y="6516456"/>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0181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8284464" y="6327648"/>
            <a:ext cx="402336"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615054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8284464" y="6327648"/>
            <a:ext cx="402336"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2945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8A0ADD-637C-417F-8A38-32364FD80157}"/>
              </a:ext>
            </a:extLst>
          </p:cNvPr>
          <p:cNvGraphicFramePr>
            <a:graphicFrameLocks noChangeAspect="1"/>
          </p:cNvGraphicFramePr>
          <p:nvPr userDrawn="1">
            <p:custDataLst>
              <p:tags r:id="rId1"/>
            </p:custDataLst>
            <p:extLst>
              <p:ext uri="{D42A27DB-BD31-4B8C-83A1-F6EECF244321}">
                <p14:modId xmlns:p14="http://schemas.microsoft.com/office/powerpoint/2010/main" val="132028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978A0ADD-637C-417F-8A38-32364FD80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a:defRPr sz="2400">
                <a:solidFill>
                  <a:schemeClr val="bg1"/>
                </a:solidFill>
              </a:defRPr>
            </a:lvl1pPr>
          </a:lstStyle>
          <a:p>
            <a:r>
              <a:rPr lang="en-US" dirty="0"/>
              <a:t>Standard slide</a:t>
            </a:r>
            <a:endParaRPr lang="en-GB"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6" name="Line 10">
            <a:extLst>
              <a:ext uri="{FF2B5EF4-FFF2-40B4-BE49-F238E27FC236}">
                <a16:creationId xmlns:a16="http://schemas.microsoft.com/office/drawing/2014/main" id="{9F6020B2-38B3-4E45-92F1-1BE48E6524B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4731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CBF0A34-C36D-461B-A015-21A5DA63B593}"/>
              </a:ext>
            </a:extLst>
          </p:cNvPr>
          <p:cNvSpPr>
            <a:spLocks noGrp="1"/>
          </p:cNvSpPr>
          <p:nvPr>
            <p:ph type="dt" sz="half" idx="10"/>
          </p:nvPr>
        </p:nvSpPr>
        <p:spPr/>
        <p:txBody>
          <a:bodyPr/>
          <a:lstStyle/>
          <a:p>
            <a:fld id="{B8860E02-1003-4EAE-8667-0F1BC9077C64}" type="datetime3">
              <a:rPr lang="en-US" smtClean="0"/>
              <a:t>22 March 2023</a:t>
            </a:fld>
            <a:endParaRPr lang="en-IN" dirty="0"/>
          </a:p>
        </p:txBody>
      </p:sp>
      <p:sp>
        <p:nvSpPr>
          <p:cNvPr id="5" name="Footer Placeholder 4">
            <a:extLst>
              <a:ext uri="{FF2B5EF4-FFF2-40B4-BE49-F238E27FC236}">
                <a16:creationId xmlns:a16="http://schemas.microsoft.com/office/drawing/2014/main" id="{23ECF0E1-C505-48F8-AD92-7D8685FF4866}"/>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2B682A11-B39D-4FE0-A53D-0F1661DE051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54007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03DAEA1-6A90-4FC2-97C7-E8CE03914355}"/>
              </a:ext>
            </a:extLst>
          </p:cNvPr>
          <p:cNvSpPr>
            <a:spLocks noGrp="1"/>
          </p:cNvSpPr>
          <p:nvPr>
            <p:ph type="dt" sz="half" idx="10"/>
          </p:nvPr>
        </p:nvSpPr>
        <p:spPr/>
        <p:txBody>
          <a:bodyPr/>
          <a:lstStyle/>
          <a:p>
            <a:fld id="{35C1A2B2-412B-49EA-99B0-067813210617}" type="datetime3">
              <a:rPr lang="en-US" smtClean="0"/>
              <a:t>22 March 2023</a:t>
            </a:fld>
            <a:endParaRPr lang="en-IN" dirty="0"/>
          </a:p>
        </p:txBody>
      </p:sp>
      <p:sp>
        <p:nvSpPr>
          <p:cNvPr id="4" name="Footer Placeholder 3">
            <a:extLst>
              <a:ext uri="{FF2B5EF4-FFF2-40B4-BE49-F238E27FC236}">
                <a16:creationId xmlns:a16="http://schemas.microsoft.com/office/drawing/2014/main" id="{3B819100-2154-4CEF-A4AE-869A873311B2}"/>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A3B93803-CB8A-4830-8E96-5C407868A052}"/>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91016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2E1BDE01-7D08-4922-9259-4581BC33C3E0}"/>
              </a:ext>
            </a:extLst>
          </p:cNvPr>
          <p:cNvSpPr>
            <a:spLocks noGrp="1"/>
          </p:cNvSpPr>
          <p:nvPr>
            <p:ph type="dt" sz="half" idx="10"/>
          </p:nvPr>
        </p:nvSpPr>
        <p:spPr/>
        <p:txBody>
          <a:bodyPr/>
          <a:lstStyle/>
          <a:p>
            <a:fld id="{231F249C-FD77-4F22-A6EF-43F8DC053B7D}" type="datetime3">
              <a:rPr lang="en-US" smtClean="0"/>
              <a:t>22 March 2023</a:t>
            </a:fld>
            <a:endParaRPr lang="en-IN" dirty="0"/>
          </a:p>
        </p:txBody>
      </p:sp>
      <p:sp>
        <p:nvSpPr>
          <p:cNvPr id="6"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90925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FCA5F9A-0842-4BED-A447-9C3F6915DCDD}"/>
              </a:ext>
            </a:extLst>
          </p:cNvPr>
          <p:cNvSpPr>
            <a:spLocks noGrp="1"/>
          </p:cNvSpPr>
          <p:nvPr>
            <p:ph type="dt" sz="half" idx="14"/>
          </p:nvPr>
        </p:nvSpPr>
        <p:spPr/>
        <p:txBody>
          <a:bodyPr/>
          <a:lstStyle/>
          <a:p>
            <a:fld id="{FDBF3969-7A23-4B37-9754-54A2A593BBDE}" type="datetime3">
              <a:rPr lang="en-US" smtClean="0"/>
              <a:t>22 March 2023</a:t>
            </a:fld>
            <a:endParaRPr lang="en-IN" dirty="0"/>
          </a:p>
        </p:txBody>
      </p:sp>
      <p:sp>
        <p:nvSpPr>
          <p:cNvPr id="6"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74534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7547C-9236-44B2-927D-EE1C7DF06D31}"/>
              </a:ext>
            </a:extLst>
          </p:cNvPr>
          <p:cNvSpPr>
            <a:spLocks noGrp="1"/>
          </p:cNvSpPr>
          <p:nvPr>
            <p:ph type="dt" sz="half" idx="10"/>
          </p:nvPr>
        </p:nvSpPr>
        <p:spPr/>
        <p:txBody>
          <a:bodyPr/>
          <a:lstStyle/>
          <a:p>
            <a:fld id="{05D0B1AC-0B8C-40CC-9B36-B9B2DB76B79B}" type="datetime3">
              <a:rPr lang="en-US" smtClean="0"/>
              <a:t>22 March 2023</a:t>
            </a:fld>
            <a:endParaRPr lang="en-IN" dirty="0"/>
          </a:p>
        </p:txBody>
      </p:sp>
      <p:sp>
        <p:nvSpPr>
          <p:cNvPr id="3"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38065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A9D79-13D5-4189-B325-32C1E30071D2}"/>
              </a:ext>
            </a:extLst>
          </p:cNvPr>
          <p:cNvSpPr>
            <a:spLocks noGrp="1"/>
          </p:cNvSpPr>
          <p:nvPr>
            <p:ph type="dt" sz="half" idx="10"/>
          </p:nvPr>
        </p:nvSpPr>
        <p:spPr/>
        <p:txBody>
          <a:bodyPr/>
          <a:lstStyle/>
          <a:p>
            <a:fld id="{87C6314C-751B-4148-8198-F20956044432}" type="datetime3">
              <a:rPr lang="en-US" smtClean="0"/>
              <a:t>22 March 2023</a:t>
            </a:fld>
            <a:endParaRPr lang="en-IN" dirty="0"/>
          </a:p>
        </p:txBody>
      </p:sp>
      <p:sp>
        <p:nvSpPr>
          <p:cNvPr id="3" name="Footer Placeholder 2">
            <a:extLst>
              <a:ext uri="{FF2B5EF4-FFF2-40B4-BE49-F238E27FC236}">
                <a16:creationId xmlns:a16="http://schemas.microsoft.com/office/drawing/2014/main" id="{35690CD3-106E-4E37-A338-7D12BDB87EB2}"/>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6C97AA2E-8C14-46B6-80A1-837B7775D6E6}"/>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86342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3CB0-F911-4F63-ADF4-31E748E46E91}"/>
              </a:ext>
            </a:extLst>
          </p:cNvPr>
          <p:cNvSpPr>
            <a:spLocks noGrp="1"/>
          </p:cNvSpPr>
          <p:nvPr>
            <p:ph type="dt" sz="half" idx="10"/>
          </p:nvPr>
        </p:nvSpPr>
        <p:spPr/>
        <p:txBody>
          <a:bodyPr/>
          <a:lstStyle/>
          <a:p>
            <a:fld id="{D005AA61-9193-44AF-B668-28B8BC11A486}" type="datetime3">
              <a:rPr lang="en-US" smtClean="0"/>
              <a:t>22 March 2023</a:t>
            </a:fld>
            <a:endParaRPr lang="en-IN" dirty="0"/>
          </a:p>
        </p:txBody>
      </p:sp>
      <p:sp>
        <p:nvSpPr>
          <p:cNvPr id="3"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8391934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CA26-2B7B-4622-93A8-93EC10CCBE9D}"/>
              </a:ext>
            </a:extLst>
          </p:cNvPr>
          <p:cNvSpPr>
            <a:spLocks noGrp="1"/>
          </p:cNvSpPr>
          <p:nvPr>
            <p:ph type="dt" sz="half" idx="10"/>
          </p:nvPr>
        </p:nvSpPr>
        <p:spPr/>
        <p:txBody>
          <a:bodyPr/>
          <a:lstStyle/>
          <a:p>
            <a:fld id="{FB3F5D69-F807-4D09-B66E-06AAE28FCE57}" type="datetime3">
              <a:rPr lang="en-US" smtClean="0"/>
              <a:t>22 March 2023</a:t>
            </a:fld>
            <a:endParaRPr lang="en-IN" dirty="0"/>
          </a:p>
        </p:txBody>
      </p:sp>
      <p:sp>
        <p:nvSpPr>
          <p:cNvPr id="3" name="Footer Placeholder 2">
            <a:extLst>
              <a:ext uri="{FF2B5EF4-FFF2-40B4-BE49-F238E27FC236}">
                <a16:creationId xmlns:a16="http://schemas.microsoft.com/office/drawing/2014/main" id="{60E24E25-AADE-42B5-BB07-A8C5FC7FBF2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F9B93A4-EF49-4605-8E7D-22AB1304F1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0240867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AD78-6C49-405F-80BD-8F5F9CFAD79D}"/>
              </a:ext>
            </a:extLst>
          </p:cNvPr>
          <p:cNvSpPr>
            <a:spLocks noGrp="1"/>
          </p:cNvSpPr>
          <p:nvPr>
            <p:ph type="dt" sz="half" idx="10"/>
          </p:nvPr>
        </p:nvSpPr>
        <p:spPr/>
        <p:txBody>
          <a:bodyPr/>
          <a:lstStyle/>
          <a:p>
            <a:fld id="{1E449CCB-2F74-4AE7-9D2F-AB617BC2C6DE}" type="datetime3">
              <a:rPr lang="en-US" smtClean="0"/>
              <a:t>22 March 2023</a:t>
            </a:fld>
            <a:endParaRPr lang="en-IN" dirty="0"/>
          </a:p>
        </p:txBody>
      </p:sp>
      <p:sp>
        <p:nvSpPr>
          <p:cNvPr id="3" name="Footer Placeholder 2">
            <a:extLst>
              <a:ext uri="{FF2B5EF4-FFF2-40B4-BE49-F238E27FC236}">
                <a16:creationId xmlns:a16="http://schemas.microsoft.com/office/drawing/2014/main" id="{FA3A6C55-F277-42AF-8500-E16F039B9A4F}"/>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6368E36-B58F-4FD6-B92E-04754A1D835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5192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4E480A10-F3A8-4482-9A96-E4A2985059D6}"/>
              </a:ext>
            </a:extLst>
          </p:cNvPr>
          <p:cNvSpPr>
            <a:spLocks noGrp="1"/>
          </p:cNvSpPr>
          <p:nvPr>
            <p:ph type="dt" sz="half" idx="11"/>
          </p:nvPr>
        </p:nvSpPr>
        <p:spPr/>
        <p:txBody>
          <a:bodyPr/>
          <a:lstStyle/>
          <a:p>
            <a:fld id="{116756D8-28B7-4B79-8118-E321541624B0}" type="datetime3">
              <a:rPr lang="en-US" smtClean="0"/>
              <a:t>22 March 2023</a:t>
            </a:fld>
            <a:endParaRPr lang="en-IN" dirty="0"/>
          </a:p>
        </p:txBody>
      </p:sp>
      <p:sp>
        <p:nvSpPr>
          <p:cNvPr id="4"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52717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88981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72866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2914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66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609917" y="1137920"/>
            <a:ext cx="4957505"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2775A018-27C1-411C-A8B7-4C4E26852F9E}"/>
              </a:ext>
            </a:extLst>
          </p:cNvPr>
          <p:cNvSpPr>
            <a:spLocks noGrp="1"/>
          </p:cNvSpPr>
          <p:nvPr>
            <p:ph type="dt" sz="half" idx="10"/>
          </p:nvPr>
        </p:nvSpPr>
        <p:spPr/>
        <p:txBody>
          <a:bodyPr/>
          <a:lstStyle/>
          <a:p>
            <a:fld id="{C132A426-2D75-48A7-BFCD-382E65B0A3F4}" type="datetime3">
              <a:rPr lang="en-US" smtClean="0"/>
              <a:t>22 March 2023</a:t>
            </a:fld>
            <a:endParaRPr lang="en-IN" dirty="0"/>
          </a:p>
        </p:txBody>
      </p:sp>
      <p:sp>
        <p:nvSpPr>
          <p:cNvPr id="4" name="Footer Placeholder 3">
            <a:extLst>
              <a:ext uri="{FF2B5EF4-FFF2-40B4-BE49-F238E27FC236}">
                <a16:creationId xmlns:a16="http://schemas.microsoft.com/office/drawing/2014/main" id="{BEE722F2-E6B5-4B92-988F-82639B0BF352}"/>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D8D948EC-D865-4954-9EBD-9C30DCDD1C4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3469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81936" y="2050889"/>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81936" y="3312530"/>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E59B594-94BE-43F4-8A51-56A02D3520A9}"/>
              </a:ext>
            </a:extLst>
          </p:cNvPr>
          <p:cNvSpPr>
            <a:spLocks noGrp="1"/>
          </p:cNvSpPr>
          <p:nvPr>
            <p:ph type="dt" sz="half" idx="13"/>
          </p:nvPr>
        </p:nvSpPr>
        <p:spPr/>
        <p:txBody>
          <a:bodyPr/>
          <a:lstStyle/>
          <a:p>
            <a:fld id="{51924332-F73B-4D42-A29E-DA0724CA7F63}" type="datetime3">
              <a:rPr lang="en-US" smtClean="0"/>
              <a:t>22 March 2023</a:t>
            </a:fld>
            <a:endParaRPr lang="en-IN" dirty="0"/>
          </a:p>
        </p:txBody>
      </p:sp>
      <p:sp>
        <p:nvSpPr>
          <p:cNvPr id="3" name="Footer Placeholder 2">
            <a:extLst>
              <a:ext uri="{FF2B5EF4-FFF2-40B4-BE49-F238E27FC236}">
                <a16:creationId xmlns:a16="http://schemas.microsoft.com/office/drawing/2014/main" id="{93D76FF3-5668-471F-96BC-86222958B48B}"/>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D5C144E7-F1A6-43D5-9337-069D87B113F1}"/>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060841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20064" y="2504281"/>
            <a:ext cx="3334113"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42413CE-C4D0-4ABD-A496-80941F07BDB0}"/>
              </a:ext>
            </a:extLst>
          </p:cNvPr>
          <p:cNvSpPr>
            <a:spLocks noGrp="1"/>
          </p:cNvSpPr>
          <p:nvPr>
            <p:ph type="dt" sz="half" idx="11"/>
          </p:nvPr>
        </p:nvSpPr>
        <p:spPr/>
        <p:txBody>
          <a:bodyPr/>
          <a:lstStyle/>
          <a:p>
            <a:fld id="{698D45B8-0674-473C-A4E9-F3FF22E7F741}" type="datetime3">
              <a:rPr lang="en-US" smtClean="0"/>
              <a:t>22 March 2023</a:t>
            </a:fld>
            <a:endParaRPr lang="en-IN" dirty="0"/>
          </a:p>
        </p:txBody>
      </p:sp>
      <p:sp>
        <p:nvSpPr>
          <p:cNvPr id="3" name="Footer Placeholder 2">
            <a:extLst>
              <a:ext uri="{FF2B5EF4-FFF2-40B4-BE49-F238E27FC236}">
                <a16:creationId xmlns:a16="http://schemas.microsoft.com/office/drawing/2014/main" id="{C6AF2A22-94A3-41BF-9F87-44E3FEF33B47}"/>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F35C79A1-12F2-4F8B-A8F3-F46D58F4CB3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94112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90977235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333333"/>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333333"/>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4065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1536299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15792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441600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449667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147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959687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0735199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extLst>
      <p:ext uri="{BB962C8B-B14F-4D97-AF65-F5344CB8AC3E}">
        <p14:creationId xmlns:p14="http://schemas.microsoft.com/office/powerpoint/2010/main" val="1632742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506246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16991320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307797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740486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410711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92036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582368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0725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795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352425"/>
            <a:ext cx="8221662" cy="508000"/>
          </a:xfrm>
        </p:spPr>
        <p:txBody>
          <a:bodyPr/>
          <a:lstStyle/>
          <a:p>
            <a:r>
              <a:rPr lang="en-US"/>
              <a:t>Click to edit Master title style</a:t>
            </a:r>
          </a:p>
        </p:txBody>
      </p:sp>
      <p:sp>
        <p:nvSpPr>
          <p:cNvPr id="3" name="Content Placeholder 2"/>
          <p:cNvSpPr>
            <a:spLocks noGrp="1"/>
          </p:cNvSpPr>
          <p:nvPr>
            <p:ph sz="quarter" idx="1"/>
          </p:nvPr>
        </p:nvSpPr>
        <p:spPr>
          <a:xfrm>
            <a:off x="454025" y="1774825"/>
            <a:ext cx="4035425" cy="199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1850" y="1774825"/>
            <a:ext cx="4035425" cy="199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4025" y="3925888"/>
            <a:ext cx="8223250" cy="199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476250" y="6061075"/>
            <a:ext cx="2960688" cy="457200"/>
          </a:xfrm>
          <a:prstGeom prst="rect">
            <a:avLst/>
          </a:prstGeom>
        </p:spPr>
        <p:txBody>
          <a:bodyPr/>
          <a:lstStyle>
            <a:lvl1pPr>
              <a:defRPr/>
            </a:lvl1pPr>
          </a:lstStyle>
          <a:p>
            <a:pPr>
              <a:defRPr/>
            </a:pPr>
            <a:fld id="{2B7D782A-D78A-4715-AC20-FCEE57BADF71}" type="slidenum">
              <a:rPr lang="en-US"/>
              <a:pPr>
                <a:defRPr/>
              </a:pPr>
              <a:t>‹#›</a:t>
            </a:fld>
            <a:endParaRPr lang="en-US" dirty="0"/>
          </a:p>
        </p:txBody>
      </p:sp>
    </p:spTree>
    <p:extLst>
      <p:ext uri="{BB962C8B-B14F-4D97-AF65-F5344CB8AC3E}">
        <p14:creationId xmlns:p14="http://schemas.microsoft.com/office/powerpoint/2010/main" val="848613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52425"/>
            <a:ext cx="8221662" cy="508000"/>
          </a:xfrm>
        </p:spPr>
        <p:txBody>
          <a:bodyPr/>
          <a:lstStyle/>
          <a:p>
            <a:r>
              <a:rPr lang="en-US"/>
              <a:t>Click to edit Master title style</a:t>
            </a:r>
          </a:p>
        </p:txBody>
      </p:sp>
      <p:sp>
        <p:nvSpPr>
          <p:cNvPr id="3" name="Text Placeholder 2"/>
          <p:cNvSpPr>
            <a:spLocks noGrp="1"/>
          </p:cNvSpPr>
          <p:nvPr>
            <p:ph type="body" sz="half" idx="1"/>
          </p:nvPr>
        </p:nvSpPr>
        <p:spPr>
          <a:xfrm>
            <a:off x="454025" y="1774825"/>
            <a:ext cx="4035425"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774825"/>
            <a:ext cx="4035425"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476250" y="6061075"/>
            <a:ext cx="2960688" cy="457200"/>
          </a:xfrm>
          <a:prstGeom prst="rect">
            <a:avLst/>
          </a:prstGeom>
        </p:spPr>
        <p:txBody>
          <a:bodyPr/>
          <a:lstStyle>
            <a:lvl1pPr>
              <a:defRPr/>
            </a:lvl1pPr>
          </a:lstStyle>
          <a:p>
            <a:pPr>
              <a:defRPr/>
            </a:pPr>
            <a:fld id="{C0882A49-2BC3-490B-AA87-D3377F8DEAAB}" type="slidenum">
              <a:rPr lang="en-US"/>
              <a:pPr>
                <a:defRPr/>
              </a:pPr>
              <a:t>‹#›</a:t>
            </a:fld>
            <a:endParaRPr lang="en-US" dirty="0"/>
          </a:p>
        </p:txBody>
      </p:sp>
    </p:spTree>
    <p:extLst>
      <p:ext uri="{BB962C8B-B14F-4D97-AF65-F5344CB8AC3E}">
        <p14:creationId xmlns:p14="http://schemas.microsoft.com/office/powerpoint/2010/main" val="34320400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4363" cy="863600"/>
          </a:xfrm>
        </p:spPr>
        <p:txBody>
          <a:bodyPr/>
          <a:lstStyle/>
          <a:p>
            <a:r>
              <a:rPr lang="en-US"/>
              <a:t>Click to edit Master title style</a:t>
            </a:r>
          </a:p>
        </p:txBody>
      </p:sp>
      <p:sp>
        <p:nvSpPr>
          <p:cNvPr id="3" name="Table Placeholder 2"/>
          <p:cNvSpPr>
            <a:spLocks noGrp="1"/>
          </p:cNvSpPr>
          <p:nvPr>
            <p:ph type="tbl" idx="1"/>
          </p:nvPr>
        </p:nvSpPr>
        <p:spPr>
          <a:xfrm>
            <a:off x="455613" y="1412875"/>
            <a:ext cx="8234362" cy="4519613"/>
          </a:xfrm>
        </p:spPr>
        <p:txBody>
          <a:bodyPr/>
          <a:lstStyle/>
          <a:p>
            <a:pPr lvl="0"/>
            <a:endParaRPr lang="en-US" noProof="0" dirty="0"/>
          </a:p>
        </p:txBody>
      </p:sp>
    </p:spTree>
    <p:extLst>
      <p:ext uri="{BB962C8B-B14F-4D97-AF65-F5344CB8AC3E}">
        <p14:creationId xmlns:p14="http://schemas.microsoft.com/office/powerpoint/2010/main" val="2707402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tx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a:xfrm>
            <a:off x="2008048" y="6516456"/>
            <a:ext cx="1191258" cy="180000"/>
          </a:xfrm>
          <a:prstGeom prst="rect">
            <a:avLst/>
          </a:prstGeom>
        </p:spPr>
        <p:txBody>
          <a:bodyPr/>
          <a:lstStyle>
            <a:lvl1pPr>
              <a:defRPr>
                <a:solidFill>
                  <a:schemeClr val="tx1"/>
                </a:solidFill>
              </a:defRPr>
            </a:lvl1pPr>
          </a:lstStyle>
          <a:p>
            <a:r>
              <a:rPr lang="en-US" dirty="0"/>
              <a:t>18 August 2021</a:t>
            </a:r>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a:xfrm>
            <a:off x="3437308" y="6516456"/>
            <a:ext cx="3086100" cy="180000"/>
          </a:xfrm>
          <a:prstGeom prst="rect">
            <a:avLst/>
          </a:prstGeom>
        </p:spPr>
        <p:txBody>
          <a:bodyPr/>
          <a:lstStyle>
            <a:lvl1pPr>
              <a:defRPr>
                <a:solidFill>
                  <a:schemeClr val="tx1"/>
                </a:solidFill>
              </a:defRPr>
            </a:lvl1pPr>
          </a:lstStyle>
          <a:p>
            <a:r>
              <a:rPr lang="en-US" dirty="0"/>
              <a:t>2020 EY Institutional Investors Virtual Tax Conference</a:t>
            </a:r>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lvl1pPr>
              <a:defRPr>
                <a:solidFill>
                  <a:schemeClr val="tx1"/>
                </a:solidFill>
              </a:defRPr>
            </a:lvl1p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6966099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32nd Annual EY Health Sciences Tax Conference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4760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32nd Annual EY Health Sciences Tax Conference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879863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p borde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32nd Annual EY Health Sciences Tax Conference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pic>
        <p:nvPicPr>
          <p:cNvPr id="6" name="Picture 5" descr="A person standing in a cave&#10;&#10;Description automatically generated with medium confidence">
            <a:extLst>
              <a:ext uri="{FF2B5EF4-FFF2-40B4-BE49-F238E27FC236}">
                <a16:creationId xmlns:a16="http://schemas.microsoft.com/office/drawing/2014/main" id="{42050DAE-F6E8-4C53-9891-05C2EA30035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0177" t="43545" r="8553" b="27773"/>
          <a:stretch/>
        </p:blipFill>
        <p:spPr>
          <a:xfrm>
            <a:off x="0" y="1"/>
            <a:ext cx="9144000" cy="2105025"/>
          </a:xfrm>
          <a:prstGeom prst="rect">
            <a:avLst/>
          </a:prstGeom>
        </p:spPr>
      </p:pic>
      <p:sp>
        <p:nvSpPr>
          <p:cNvPr id="10" name="Rectangle 9">
            <a:extLst>
              <a:ext uri="{FF2B5EF4-FFF2-40B4-BE49-F238E27FC236}">
                <a16:creationId xmlns:a16="http://schemas.microsoft.com/office/drawing/2014/main" id="{798E4CB9-7093-4562-A24E-879E60BB2F81}"/>
              </a:ext>
            </a:extLst>
          </p:cNvPr>
          <p:cNvSpPr/>
          <p:nvPr userDrawn="1"/>
        </p:nvSpPr>
        <p:spPr>
          <a:xfrm>
            <a:off x="0" y="-1"/>
            <a:ext cx="7275692" cy="2105025"/>
          </a:xfrm>
          <a:prstGeom prst="rect">
            <a:avLst/>
          </a:prstGeom>
          <a:gradFill>
            <a:gsLst>
              <a:gs pos="0">
                <a:schemeClr val="tx1">
                  <a:alpha val="50000"/>
                </a:schemeClr>
              </a:gs>
              <a:gs pos="60200">
                <a:srgbClr val="2E2E38">
                  <a:alpha val="0"/>
                </a:srgbClr>
              </a:gs>
              <a:gs pos="100000">
                <a:schemeClr val="tx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cxnSp>
        <p:nvCxnSpPr>
          <p:cNvPr id="7" name="Straight Connector 6">
            <a:extLst>
              <a:ext uri="{FF2B5EF4-FFF2-40B4-BE49-F238E27FC236}">
                <a16:creationId xmlns:a16="http://schemas.microsoft.com/office/drawing/2014/main" id="{FAE5AD42-2BF7-4906-971E-EC1DC5BE0929}"/>
              </a:ext>
            </a:extLst>
          </p:cNvPr>
          <p:cNvCxnSpPr/>
          <p:nvPr userDrawn="1"/>
        </p:nvCxnSpPr>
        <p:spPr>
          <a:xfrm>
            <a:off x="0" y="2105025"/>
            <a:ext cx="9144000" cy="0"/>
          </a:xfrm>
          <a:prstGeom prst="line">
            <a:avLst/>
          </a:prstGeom>
          <a:ln w="571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1483A61-A11A-46CD-9BF7-5F74520510BB}"/>
              </a:ext>
            </a:extLst>
          </p:cNvPr>
          <p:cNvSpPr>
            <a:spLocks noGrp="1"/>
          </p:cNvSpPr>
          <p:nvPr>
            <p:ph sz="quarter" idx="13"/>
          </p:nvPr>
        </p:nvSpPr>
        <p:spPr>
          <a:xfrm>
            <a:off x="321301" y="1197218"/>
            <a:ext cx="8485995" cy="1187450"/>
          </a:xfrm>
        </p:spPr>
        <p:txBody>
          <a:bodyPr/>
          <a:lstStyle>
            <a:lvl1pPr marL="0" indent="0">
              <a:lnSpc>
                <a:spcPct val="85000"/>
              </a:lnSpc>
              <a:spcBef>
                <a:spcPts val="0"/>
              </a:spcBef>
              <a:spcAft>
                <a:spcPts val="450"/>
              </a:spcAft>
              <a:buFontTx/>
              <a:buNone/>
              <a:defRPr lang="en-US" sz="6596" kern="1200" dirty="0" smtClean="0">
                <a:solidFill>
                  <a:schemeClr val="bg1"/>
                </a:solidFill>
                <a:latin typeface="+mn-lt"/>
                <a:ea typeface="+mn-ea"/>
                <a:cs typeface="+mn-cs"/>
              </a:defRPr>
            </a:lvl1pPr>
          </a:lstStyle>
          <a:p>
            <a:pPr lvl="0"/>
            <a:r>
              <a:rPr lang="en-US" dirty="0"/>
              <a:t>Click</a:t>
            </a:r>
          </a:p>
        </p:txBody>
      </p:sp>
    </p:spTree>
    <p:extLst>
      <p:ext uri="{BB962C8B-B14F-4D97-AF65-F5344CB8AC3E}">
        <p14:creationId xmlns:p14="http://schemas.microsoft.com/office/powerpoint/2010/main" val="312203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051700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ith placeholder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3A61F01C-A909-482B-8D95-1B5F16B16B0E}" type="datetime1">
              <a:rPr lang="en-US" smtClean="0"/>
              <a:t>3/22/2023</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32nd Annual EY Health Sciences Tax Conference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pic>
        <p:nvPicPr>
          <p:cNvPr id="6" name="Picture 5" descr="A person standing in a cave&#10;&#10;Description automatically generated with medium confidence">
            <a:extLst>
              <a:ext uri="{FF2B5EF4-FFF2-40B4-BE49-F238E27FC236}">
                <a16:creationId xmlns:a16="http://schemas.microsoft.com/office/drawing/2014/main" id="{42050DAE-F6E8-4C53-9891-05C2EA30035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0177" t="43545" r="8553" b="27773"/>
          <a:stretch/>
        </p:blipFill>
        <p:spPr>
          <a:xfrm>
            <a:off x="0" y="1"/>
            <a:ext cx="9144000" cy="2105025"/>
          </a:xfrm>
          <a:prstGeom prst="rect">
            <a:avLst/>
          </a:prstGeom>
        </p:spPr>
      </p:pic>
      <p:sp>
        <p:nvSpPr>
          <p:cNvPr id="10" name="Rectangle 9">
            <a:extLst>
              <a:ext uri="{FF2B5EF4-FFF2-40B4-BE49-F238E27FC236}">
                <a16:creationId xmlns:a16="http://schemas.microsoft.com/office/drawing/2014/main" id="{798E4CB9-7093-4562-A24E-879E60BB2F81}"/>
              </a:ext>
            </a:extLst>
          </p:cNvPr>
          <p:cNvSpPr/>
          <p:nvPr userDrawn="1"/>
        </p:nvSpPr>
        <p:spPr>
          <a:xfrm>
            <a:off x="0" y="-1"/>
            <a:ext cx="7275692" cy="2105025"/>
          </a:xfrm>
          <a:prstGeom prst="rect">
            <a:avLst/>
          </a:prstGeom>
          <a:gradFill>
            <a:gsLst>
              <a:gs pos="0">
                <a:schemeClr val="tx1">
                  <a:alpha val="50000"/>
                </a:schemeClr>
              </a:gs>
              <a:gs pos="60200">
                <a:srgbClr val="2E2E38">
                  <a:alpha val="0"/>
                </a:srgbClr>
              </a:gs>
              <a:gs pos="100000">
                <a:schemeClr val="tx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cxnSp>
        <p:nvCxnSpPr>
          <p:cNvPr id="7" name="Straight Connector 6">
            <a:extLst>
              <a:ext uri="{FF2B5EF4-FFF2-40B4-BE49-F238E27FC236}">
                <a16:creationId xmlns:a16="http://schemas.microsoft.com/office/drawing/2014/main" id="{FAE5AD42-2BF7-4906-971E-EC1DC5BE0929}"/>
              </a:ext>
            </a:extLst>
          </p:cNvPr>
          <p:cNvCxnSpPr/>
          <p:nvPr userDrawn="1"/>
        </p:nvCxnSpPr>
        <p:spPr>
          <a:xfrm>
            <a:off x="0" y="2105025"/>
            <a:ext cx="9144000" cy="0"/>
          </a:xfrm>
          <a:prstGeom prst="line">
            <a:avLst/>
          </a:prstGeom>
          <a:ln w="571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B56466FC-CAE1-425D-A815-479305F60657}"/>
              </a:ext>
            </a:extLst>
          </p:cNvPr>
          <p:cNvSpPr>
            <a:spLocks noGrp="1"/>
          </p:cNvSpPr>
          <p:nvPr>
            <p:ph type="pic" sz="quarter" idx="13" hasCustomPrompt="1"/>
          </p:nvPr>
        </p:nvSpPr>
        <p:spPr>
          <a:xfrm>
            <a:off x="852520" y="2743200"/>
            <a:ext cx="891076" cy="1188720"/>
          </a:xfrm>
          <a:prstGeom prst="ellipse">
            <a:avLst/>
          </a:prstGeom>
        </p:spPr>
        <p:txBody>
          <a:bodyPr anchor="ctr"/>
          <a:lstStyle>
            <a:lvl1pPr marL="0" indent="0" algn="ctr">
              <a:buNone/>
              <a:defRPr sz="1199"/>
            </a:lvl1pPr>
          </a:lstStyle>
          <a:p>
            <a:r>
              <a:rPr lang="en-US" dirty="0"/>
              <a:t>Insert picture</a:t>
            </a:r>
          </a:p>
        </p:txBody>
      </p:sp>
      <p:sp>
        <p:nvSpPr>
          <p:cNvPr id="11" name="Picture Placeholder 7">
            <a:extLst>
              <a:ext uri="{FF2B5EF4-FFF2-40B4-BE49-F238E27FC236}">
                <a16:creationId xmlns:a16="http://schemas.microsoft.com/office/drawing/2014/main" id="{27B6698B-66EA-4635-99EF-D88A540D7FAC}"/>
              </a:ext>
            </a:extLst>
          </p:cNvPr>
          <p:cNvSpPr>
            <a:spLocks noGrp="1"/>
          </p:cNvSpPr>
          <p:nvPr>
            <p:ph type="pic" sz="quarter" idx="14" hasCustomPrompt="1"/>
          </p:nvPr>
        </p:nvSpPr>
        <p:spPr>
          <a:xfrm>
            <a:off x="3078622" y="2743200"/>
            <a:ext cx="891076" cy="1188720"/>
          </a:xfrm>
          <a:prstGeom prst="ellipse">
            <a:avLst/>
          </a:prstGeom>
        </p:spPr>
        <p:txBody>
          <a:bodyPr anchor="ctr"/>
          <a:lstStyle>
            <a:lvl1pPr marL="0" indent="0" algn="ctr">
              <a:buNone/>
              <a:defRPr sz="1199"/>
            </a:lvl1pPr>
          </a:lstStyle>
          <a:p>
            <a:r>
              <a:rPr lang="en-US" dirty="0"/>
              <a:t>Insert picture</a:t>
            </a:r>
          </a:p>
        </p:txBody>
      </p:sp>
      <p:sp>
        <p:nvSpPr>
          <p:cNvPr id="12" name="Picture Placeholder 7">
            <a:extLst>
              <a:ext uri="{FF2B5EF4-FFF2-40B4-BE49-F238E27FC236}">
                <a16:creationId xmlns:a16="http://schemas.microsoft.com/office/drawing/2014/main" id="{1FBD0FD9-C90B-4FBF-90FF-F356925E2512}"/>
              </a:ext>
            </a:extLst>
          </p:cNvPr>
          <p:cNvSpPr>
            <a:spLocks noGrp="1"/>
          </p:cNvSpPr>
          <p:nvPr>
            <p:ph type="pic" sz="quarter" idx="15" hasCustomPrompt="1"/>
          </p:nvPr>
        </p:nvSpPr>
        <p:spPr>
          <a:xfrm>
            <a:off x="5304725" y="2743200"/>
            <a:ext cx="891076" cy="1188720"/>
          </a:xfrm>
          <a:prstGeom prst="ellipse">
            <a:avLst/>
          </a:prstGeom>
        </p:spPr>
        <p:txBody>
          <a:bodyPr anchor="ctr"/>
          <a:lstStyle>
            <a:lvl1pPr marL="0" indent="0" algn="ctr">
              <a:buNone/>
              <a:defRPr sz="1199"/>
            </a:lvl1pPr>
          </a:lstStyle>
          <a:p>
            <a:r>
              <a:rPr lang="en-US" dirty="0"/>
              <a:t>Insert picture</a:t>
            </a:r>
          </a:p>
        </p:txBody>
      </p:sp>
      <p:sp>
        <p:nvSpPr>
          <p:cNvPr id="13" name="Picture Placeholder 7">
            <a:extLst>
              <a:ext uri="{FF2B5EF4-FFF2-40B4-BE49-F238E27FC236}">
                <a16:creationId xmlns:a16="http://schemas.microsoft.com/office/drawing/2014/main" id="{435B1D9F-42A0-4895-A8B7-CAF6AEE09AD8}"/>
              </a:ext>
            </a:extLst>
          </p:cNvPr>
          <p:cNvSpPr>
            <a:spLocks noGrp="1"/>
          </p:cNvSpPr>
          <p:nvPr>
            <p:ph type="pic" sz="quarter" idx="16" hasCustomPrompt="1"/>
          </p:nvPr>
        </p:nvSpPr>
        <p:spPr>
          <a:xfrm>
            <a:off x="7530829" y="2743200"/>
            <a:ext cx="891076" cy="1188720"/>
          </a:xfrm>
          <a:prstGeom prst="ellipse">
            <a:avLst/>
          </a:prstGeom>
        </p:spPr>
        <p:txBody>
          <a:bodyPr anchor="ctr"/>
          <a:lstStyle>
            <a:lvl1pPr marL="0" indent="0" algn="ctr">
              <a:buNone/>
              <a:defRPr sz="1199"/>
            </a:lvl1pPr>
          </a:lstStyle>
          <a:p>
            <a:r>
              <a:rPr lang="en-US" dirty="0"/>
              <a:t>Insert picture</a:t>
            </a:r>
          </a:p>
        </p:txBody>
      </p:sp>
    </p:spTree>
    <p:extLst>
      <p:ext uri="{BB962C8B-B14F-4D97-AF65-F5344CB8AC3E}">
        <p14:creationId xmlns:p14="http://schemas.microsoft.com/office/powerpoint/2010/main" val="22310726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0374D-B28E-4064-9179-91C3982FA5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1" cy="6858000"/>
          </a:xfrm>
          <a:prstGeom prst="rect">
            <a:avLst/>
          </a:prstGeom>
        </p:spPr>
      </p:pic>
      <p:sp>
        <p:nvSpPr>
          <p:cNvPr id="6" name="Rectangle 5">
            <a:extLst>
              <a:ext uri="{FF2B5EF4-FFF2-40B4-BE49-F238E27FC236}">
                <a16:creationId xmlns:a16="http://schemas.microsoft.com/office/drawing/2014/main" id="{EDC640D1-9A25-483C-A8BF-F7C9A13D5DE0}"/>
              </a:ext>
            </a:extLst>
          </p:cNvPr>
          <p:cNvSpPr/>
          <p:nvPr userDrawn="1"/>
        </p:nvSpPr>
        <p:spPr>
          <a:xfrm>
            <a:off x="0" y="2598468"/>
            <a:ext cx="9144000" cy="2582669"/>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9" name="Group 4">
            <a:extLst>
              <a:ext uri="{FF2B5EF4-FFF2-40B4-BE49-F238E27FC236}">
                <a16:creationId xmlns:a16="http://schemas.microsoft.com/office/drawing/2014/main" id="{764F2DA1-1275-4CF5-872A-F7C9F8C822A8}"/>
              </a:ext>
            </a:extLst>
          </p:cNvPr>
          <p:cNvGrpSpPr>
            <a:grpSpLocks noChangeAspect="1"/>
          </p:cNvGrpSpPr>
          <p:nvPr userDrawn="1"/>
        </p:nvGrpSpPr>
        <p:grpSpPr bwMode="auto">
          <a:xfrm>
            <a:off x="8460938" y="6356350"/>
            <a:ext cx="227291" cy="311150"/>
            <a:chOff x="7110" y="4004"/>
            <a:chExt cx="191" cy="196"/>
          </a:xfrm>
        </p:grpSpPr>
        <p:sp>
          <p:nvSpPr>
            <p:cNvPr id="10" name="Freeform 5">
              <a:extLst>
                <a:ext uri="{FF2B5EF4-FFF2-40B4-BE49-F238E27FC236}">
                  <a16:creationId xmlns:a16="http://schemas.microsoft.com/office/drawing/2014/main" id="{2FEFF302-959A-4ED7-B71F-7B6B498F56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1" name="Freeform 6">
              <a:extLst>
                <a:ext uri="{FF2B5EF4-FFF2-40B4-BE49-F238E27FC236}">
                  <a16:creationId xmlns:a16="http://schemas.microsoft.com/office/drawing/2014/main" id="{3067A8E7-37EF-4BAC-A8B8-D71EFA6F53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2" name="Freeform 7">
              <a:extLst>
                <a:ext uri="{FF2B5EF4-FFF2-40B4-BE49-F238E27FC236}">
                  <a16:creationId xmlns:a16="http://schemas.microsoft.com/office/drawing/2014/main" id="{65F24D2E-D049-425D-B093-79AD464B039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14" name="Text Placeholder 13">
            <a:extLst>
              <a:ext uri="{FF2B5EF4-FFF2-40B4-BE49-F238E27FC236}">
                <a16:creationId xmlns:a16="http://schemas.microsoft.com/office/drawing/2014/main" id="{625AD722-19E1-4EC1-97EF-9FB26722E970}"/>
              </a:ext>
            </a:extLst>
          </p:cNvPr>
          <p:cNvSpPr>
            <a:spLocks noGrp="1"/>
          </p:cNvSpPr>
          <p:nvPr>
            <p:ph type="body" sz="quarter" idx="13"/>
          </p:nvPr>
        </p:nvSpPr>
        <p:spPr>
          <a:xfrm>
            <a:off x="1292347" y="3708400"/>
            <a:ext cx="7395883" cy="1106488"/>
          </a:xfrm>
        </p:spPr>
        <p:txBody>
          <a:bodyPr anchor="b"/>
          <a:lstStyle>
            <a:lvl1pPr marL="0" indent="0">
              <a:buFontTx/>
              <a:buNone/>
              <a:defRPr lang="en-US" sz="2699" kern="1200" dirty="0" smtClean="0">
                <a:solidFill>
                  <a:schemeClr val="tx1"/>
                </a:solidFill>
                <a:latin typeface="EYInterstate Light" panose="02000506000000020004" pitchFamily="2" charset="0"/>
                <a:ea typeface="+mn-ea"/>
                <a:cs typeface="+mn-cs"/>
              </a:defRPr>
            </a:lvl1pPr>
            <a:lvl2pPr marL="267319" indent="0">
              <a:buFontTx/>
              <a:buNone/>
              <a:defRPr lang="en-US" sz="2699" kern="1200" dirty="0" smtClean="0">
                <a:solidFill>
                  <a:schemeClr val="tx1"/>
                </a:solidFill>
                <a:latin typeface="EYInterstate Light" panose="02000506000000020004" pitchFamily="2" charset="0"/>
                <a:ea typeface="+mn-ea"/>
                <a:cs typeface="+mn-cs"/>
              </a:defRPr>
            </a:lvl2pPr>
            <a:lvl3pPr marL="534639" indent="0">
              <a:buFontTx/>
              <a:buNone/>
              <a:defRPr lang="en-US" sz="2699" kern="1200" dirty="0" smtClean="0">
                <a:solidFill>
                  <a:schemeClr val="tx1"/>
                </a:solidFill>
                <a:latin typeface="EYInterstate Light" panose="02000506000000020004" pitchFamily="2" charset="0"/>
                <a:ea typeface="+mn-ea"/>
                <a:cs typeface="+mn-cs"/>
              </a:defRPr>
            </a:lvl3pPr>
            <a:lvl4pPr marL="801958" indent="0">
              <a:buFontTx/>
              <a:buNone/>
              <a:defRPr lang="en-US" sz="2699" kern="1200" dirty="0" smtClean="0">
                <a:solidFill>
                  <a:schemeClr val="tx1"/>
                </a:solidFill>
                <a:latin typeface="EYInterstate Light" panose="02000506000000020004" pitchFamily="2" charset="0"/>
                <a:ea typeface="+mn-ea"/>
                <a:cs typeface="+mn-cs"/>
              </a:defRPr>
            </a:lvl4pPr>
            <a:lvl5pPr marL="1069277" indent="0">
              <a:buFontTx/>
              <a:buNone/>
              <a:defRPr/>
            </a:lvl5pPr>
          </a:lstStyle>
          <a:p>
            <a:pPr lvl="0"/>
            <a:r>
              <a:rPr lang="en-US" dirty="0"/>
              <a:t>Click to edit Master text styles</a:t>
            </a:r>
          </a:p>
        </p:txBody>
      </p:sp>
      <p:sp>
        <p:nvSpPr>
          <p:cNvPr id="19" name="Text Placeholder 13">
            <a:extLst>
              <a:ext uri="{FF2B5EF4-FFF2-40B4-BE49-F238E27FC236}">
                <a16:creationId xmlns:a16="http://schemas.microsoft.com/office/drawing/2014/main" id="{A101C853-08D4-4640-B2FF-17D49AB1FFCC}"/>
              </a:ext>
            </a:extLst>
          </p:cNvPr>
          <p:cNvSpPr>
            <a:spLocks noGrp="1"/>
          </p:cNvSpPr>
          <p:nvPr>
            <p:ph type="body" sz="quarter" idx="14" hasCustomPrompt="1"/>
          </p:nvPr>
        </p:nvSpPr>
        <p:spPr>
          <a:xfrm>
            <a:off x="154803" y="2930547"/>
            <a:ext cx="1055660" cy="2516999"/>
          </a:xfrm>
        </p:spPr>
        <p:txBody>
          <a:bodyPr anchor="b"/>
          <a:lstStyle>
            <a:lvl1pPr marL="0" indent="0">
              <a:buFontTx/>
              <a:buNone/>
              <a:defRPr lang="en-US" sz="14992" kern="1200" dirty="0">
                <a:solidFill>
                  <a:schemeClr val="tx2"/>
                </a:solidFill>
                <a:latin typeface="+mn-lt"/>
                <a:ea typeface="+mn-ea"/>
                <a:cs typeface="+mn-cs"/>
              </a:defRPr>
            </a:lvl1pPr>
            <a:lvl2pPr marL="267319" indent="0">
              <a:buFontTx/>
              <a:buNone/>
              <a:defRPr lang="en-US" sz="2699" kern="1200" dirty="0" smtClean="0">
                <a:solidFill>
                  <a:schemeClr val="tx1"/>
                </a:solidFill>
                <a:latin typeface="EYInterstate Light" panose="02000506000000020004" pitchFamily="2" charset="0"/>
                <a:ea typeface="+mn-ea"/>
                <a:cs typeface="+mn-cs"/>
              </a:defRPr>
            </a:lvl2pPr>
            <a:lvl3pPr marL="534639" indent="0">
              <a:buFontTx/>
              <a:buNone/>
              <a:defRPr lang="en-US" sz="2699" kern="1200" dirty="0" smtClean="0">
                <a:solidFill>
                  <a:schemeClr val="tx1"/>
                </a:solidFill>
                <a:latin typeface="EYInterstate Light" panose="02000506000000020004" pitchFamily="2" charset="0"/>
                <a:ea typeface="+mn-ea"/>
                <a:cs typeface="+mn-cs"/>
              </a:defRPr>
            </a:lvl3pPr>
            <a:lvl4pPr marL="801958" indent="0">
              <a:buFontTx/>
              <a:buNone/>
              <a:defRPr lang="en-US" sz="2699" kern="1200" dirty="0" smtClean="0">
                <a:solidFill>
                  <a:schemeClr val="tx1"/>
                </a:solidFill>
                <a:latin typeface="EYInterstate Light" panose="02000506000000020004" pitchFamily="2" charset="0"/>
                <a:ea typeface="+mn-ea"/>
                <a:cs typeface="+mn-cs"/>
              </a:defRPr>
            </a:lvl4pPr>
            <a:lvl5pPr marL="1069277" indent="0">
              <a:buFontTx/>
              <a:buNone/>
              <a:defRPr/>
            </a:lvl5pPr>
          </a:lstStyle>
          <a:p>
            <a:pPr lvl="0"/>
            <a:r>
              <a:rPr lang="en-US" dirty="0"/>
              <a:t>1</a:t>
            </a:r>
          </a:p>
        </p:txBody>
      </p:sp>
    </p:spTree>
    <p:extLst>
      <p:ext uri="{BB962C8B-B14F-4D97-AF65-F5344CB8AC3E}">
        <p14:creationId xmlns:p14="http://schemas.microsoft.com/office/powerpoint/2010/main" val="152776144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25A4C027-7302-4181-87B3-195C2F97C50C}" type="datetime1">
              <a:rPr lang="en-US" smtClean="0"/>
              <a:t>3/22/2023</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7439545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A89B7-882B-4C16-BA6C-3CED730834B9}"/>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23713" r="26309" b="60"/>
          <a:stretch/>
        </p:blipFill>
        <p:spPr>
          <a:xfrm>
            <a:off x="-1" y="889"/>
            <a:ext cx="9144001" cy="6857112"/>
          </a:xfrm>
          <a:prstGeom prst="rect">
            <a:avLst/>
          </a:prstGeom>
        </p:spPr>
      </p:pic>
      <p:sp>
        <p:nvSpPr>
          <p:cNvPr id="6" name="Rectangle 5">
            <a:extLst>
              <a:ext uri="{FF2B5EF4-FFF2-40B4-BE49-F238E27FC236}">
                <a16:creationId xmlns:a16="http://schemas.microsoft.com/office/drawing/2014/main" id="{A05A4A79-DFB1-4BA4-9E69-94B6658FB08D}"/>
              </a:ext>
            </a:extLst>
          </p:cNvPr>
          <p:cNvSpPr/>
          <p:nvPr userDrawn="1"/>
        </p:nvSpPr>
        <p:spPr>
          <a:xfrm>
            <a:off x="-1" y="1"/>
            <a:ext cx="9144001" cy="6857999"/>
          </a:xfrm>
          <a:prstGeom prst="rect">
            <a:avLst/>
          </a:prstGeom>
          <a:gradFill>
            <a:gsLst>
              <a:gs pos="0">
                <a:schemeClr val="tx1">
                  <a:lumMod val="0"/>
                  <a:alpha val="42000"/>
                </a:schemeClr>
              </a:gs>
              <a:gs pos="100000">
                <a:schemeClr val="bg2">
                  <a:alpha val="33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25A4C027-7302-4181-87B3-195C2F97C50C}" type="datetime1">
              <a:rPr lang="en-US" smtClean="0"/>
              <a:t>3/22/2023</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pic>
        <p:nvPicPr>
          <p:cNvPr id="11" name="Picture 10">
            <a:extLst>
              <a:ext uri="{FF2B5EF4-FFF2-40B4-BE49-F238E27FC236}">
                <a16:creationId xmlns:a16="http://schemas.microsoft.com/office/drawing/2014/main" id="{14D2D85D-F296-48AE-961A-92C773F1C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176308622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Divider 3">
    <p:spTree>
      <p:nvGrpSpPr>
        <p:cNvPr id="1" name=""/>
        <p:cNvGrpSpPr/>
        <p:nvPr/>
      </p:nvGrpSpPr>
      <p:grpSpPr>
        <a:xfrm>
          <a:off x="0" y="0"/>
          <a:ext cx="0" cy="0"/>
          <a:chOff x="0" y="0"/>
          <a:chExt cx="0" cy="0"/>
        </a:xfrm>
      </p:grpSpPr>
      <p:pic>
        <p:nvPicPr>
          <p:cNvPr id="11" name="Picture 10" descr="A person standing in a cave&#10;&#10;Description automatically generated with medium confidence">
            <a:extLst>
              <a:ext uri="{FF2B5EF4-FFF2-40B4-BE49-F238E27FC236}">
                <a16:creationId xmlns:a16="http://schemas.microsoft.com/office/drawing/2014/main" id="{A5EF9904-C469-46B4-BEB5-A9694FBBB8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664" t="24014" r="26721" b="3069"/>
          <a:stretch/>
        </p:blipFill>
        <p:spPr>
          <a:xfrm>
            <a:off x="0" y="1"/>
            <a:ext cx="9144000" cy="6857999"/>
          </a:xfrm>
          <a:prstGeom prst="rect">
            <a:avLst/>
          </a:prstGeom>
        </p:spPr>
      </p:pic>
      <p:sp>
        <p:nvSpPr>
          <p:cNvPr id="6" name="Rectangle 5">
            <a:extLst>
              <a:ext uri="{FF2B5EF4-FFF2-40B4-BE49-F238E27FC236}">
                <a16:creationId xmlns:a16="http://schemas.microsoft.com/office/drawing/2014/main" id="{A05A4A79-DFB1-4BA4-9E69-94B6658FB08D}"/>
              </a:ext>
            </a:extLst>
          </p:cNvPr>
          <p:cNvSpPr/>
          <p:nvPr userDrawn="1"/>
        </p:nvSpPr>
        <p:spPr>
          <a:xfrm>
            <a:off x="-1" y="1"/>
            <a:ext cx="9144001" cy="6857999"/>
          </a:xfrm>
          <a:prstGeom prst="rect">
            <a:avLst/>
          </a:prstGeom>
          <a:gradFill>
            <a:gsLst>
              <a:gs pos="0">
                <a:schemeClr val="tx1">
                  <a:lumMod val="0"/>
                  <a:alpha val="42000"/>
                </a:schemeClr>
              </a:gs>
              <a:gs pos="100000">
                <a:schemeClr val="bg2">
                  <a:alpha val="33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grpSp>
        <p:nvGrpSpPr>
          <p:cNvPr id="7" name="Group 4">
            <a:extLst>
              <a:ext uri="{FF2B5EF4-FFF2-40B4-BE49-F238E27FC236}">
                <a16:creationId xmlns:a16="http://schemas.microsoft.com/office/drawing/2014/main" id="{83C1C9EA-C361-4583-BFE2-1CCD8E458D86}"/>
              </a:ext>
            </a:extLst>
          </p:cNvPr>
          <p:cNvGrpSpPr>
            <a:grpSpLocks noChangeAspect="1"/>
          </p:cNvGrpSpPr>
          <p:nvPr userDrawn="1"/>
        </p:nvGrpSpPr>
        <p:grpSpPr bwMode="auto">
          <a:xfrm>
            <a:off x="8460938" y="6356350"/>
            <a:ext cx="227291" cy="311150"/>
            <a:chOff x="7110" y="4004"/>
            <a:chExt cx="191" cy="196"/>
          </a:xfrm>
        </p:grpSpPr>
        <p:sp>
          <p:nvSpPr>
            <p:cNvPr id="8" name="Freeform 5">
              <a:extLst>
                <a:ext uri="{FF2B5EF4-FFF2-40B4-BE49-F238E27FC236}">
                  <a16:creationId xmlns:a16="http://schemas.microsoft.com/office/drawing/2014/main" id="{4A28CF02-88F9-431C-AA66-707C1623F4C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9" name="Freeform 6">
              <a:extLst>
                <a:ext uri="{FF2B5EF4-FFF2-40B4-BE49-F238E27FC236}">
                  <a16:creationId xmlns:a16="http://schemas.microsoft.com/office/drawing/2014/main" id="{AAC2B446-6417-430E-B2CA-21555E94A7A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0" name="Freeform 7">
              <a:extLst>
                <a:ext uri="{FF2B5EF4-FFF2-40B4-BE49-F238E27FC236}">
                  <a16:creationId xmlns:a16="http://schemas.microsoft.com/office/drawing/2014/main" id="{6D078BC4-C252-40DE-AE2D-96D770DFB38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25A4C027-7302-4181-87B3-195C2F97C50C}" type="datetime1">
              <a:rPr lang="en-US" smtClean="0"/>
              <a:t>3/22/2023</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99374315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57418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3" name="Picture 2" descr="A person standing in a cave&#10;&#10;Description automatically generated with medium confidence">
            <a:extLst>
              <a:ext uri="{FF2B5EF4-FFF2-40B4-BE49-F238E27FC236}">
                <a16:creationId xmlns:a16="http://schemas.microsoft.com/office/drawing/2014/main" id="{A4C4F249-4E39-4EEE-B387-2C319FBD77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664" t="24014" r="26721" b="3069"/>
          <a:stretch/>
        </p:blipFill>
        <p:spPr>
          <a:xfrm>
            <a:off x="0" y="1"/>
            <a:ext cx="9144000" cy="6857999"/>
          </a:xfrm>
          <a:prstGeom prst="rect">
            <a:avLst/>
          </a:prstGeom>
        </p:spPr>
      </p:pic>
      <p:sp>
        <p:nvSpPr>
          <p:cNvPr id="11" name="Title 1"/>
          <p:cNvSpPr>
            <a:spLocks noGrp="1"/>
          </p:cNvSpPr>
          <p:nvPr>
            <p:ph type="ctrTitle"/>
          </p:nvPr>
        </p:nvSpPr>
        <p:spPr>
          <a:xfrm>
            <a:off x="581325" y="1954221"/>
            <a:ext cx="324500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3205027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1.emf"/><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oleObject" Target="../embeddings/oleObject5.bin"/><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theme" Target="../theme/theme3.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image" Target="../media/image17.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wmf"/><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4.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1BF0D-38F1-4459-87FA-2827EB1135DA}"/>
              </a:ext>
            </a:extLst>
          </p:cNvPr>
          <p:cNvGraphicFramePr>
            <a:graphicFrameLocks noChangeAspect="1"/>
          </p:cNvGraphicFramePr>
          <p:nvPr userDrawn="1">
            <p:custDataLst>
              <p:tags r:id="rId35"/>
            </p:custDataLst>
            <p:extLst>
              <p:ext uri="{D42A27DB-BD31-4B8C-83A1-F6EECF244321}">
                <p14:modId xmlns:p14="http://schemas.microsoft.com/office/powerpoint/2010/main" val="1357134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07" imgH="307" progId="TCLayout.ActiveDocument.1">
                  <p:embed/>
                </p:oleObj>
              </mc:Choice>
              <mc:Fallback>
                <p:oleObj name="think-cell Slide" r:id="rId36" imgW="307" imgH="307" progId="TCLayout.ActiveDocument.1">
                  <p:embed/>
                  <p:pic>
                    <p:nvPicPr>
                      <p:cNvPr id="8" name="Object 7" hidden="1">
                        <a:extLst>
                          <a:ext uri="{FF2B5EF4-FFF2-40B4-BE49-F238E27FC236}">
                            <a16:creationId xmlns:a16="http://schemas.microsoft.com/office/drawing/2014/main" id="{EF41BF0D-38F1-4459-87FA-2827EB1135D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457201" y="6516456"/>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
        <p:nvSpPr>
          <p:cNvPr id="9" name="Slide Number Placeholder 4">
            <a:extLst>
              <a:ext uri="{FF2B5EF4-FFF2-40B4-BE49-F238E27FC236}">
                <a16:creationId xmlns:a16="http://schemas.microsoft.com/office/drawing/2014/main" id="{FA027841-75A4-4FCF-A169-6708382604CB}"/>
              </a:ext>
            </a:extLst>
          </p:cNvPr>
          <p:cNvSpPr txBox="1">
            <a:spLocks/>
          </p:cNvSpPr>
          <p:nvPr userDrawn="1"/>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38614278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85" r:id="rId13"/>
    <p:sldLayoutId id="2147483883" r:id="rId14"/>
    <p:sldLayoutId id="2147483831" r:id="rId15"/>
    <p:sldLayoutId id="2147483832" r:id="rId16"/>
    <p:sldLayoutId id="2147483833" r:id="rId17"/>
    <p:sldLayoutId id="2147483834" r:id="rId18"/>
    <p:sldLayoutId id="2147483835" r:id="rId19"/>
    <p:sldLayoutId id="2147483968" r:id="rId20"/>
    <p:sldLayoutId id="2147483836" r:id="rId21"/>
    <p:sldLayoutId id="2147483837" r:id="rId22"/>
    <p:sldLayoutId id="2147483838" r:id="rId23"/>
    <p:sldLayoutId id="2147483839" r:id="rId24"/>
    <p:sldLayoutId id="2147483840" r:id="rId25"/>
    <p:sldLayoutId id="2147483841" r:id="rId26"/>
    <p:sldLayoutId id="2147483892" r:id="rId27"/>
    <p:sldLayoutId id="2147483893" r:id="rId28"/>
    <p:sldLayoutId id="2147483843" r:id="rId29"/>
    <p:sldLayoutId id="2147483844" r:id="rId30"/>
    <p:sldLayoutId id="2147483845" r:id="rId31"/>
    <p:sldLayoutId id="2147483878" r:id="rId32"/>
    <p:sldLayoutId id="2147483990"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862B78-F0BB-4456-98BB-80163F9A8282}"/>
              </a:ext>
            </a:extLst>
          </p:cNvPr>
          <p:cNvGraphicFramePr>
            <a:graphicFrameLocks noChangeAspect="1"/>
          </p:cNvGraphicFramePr>
          <p:nvPr userDrawn="1">
            <p:custDataLst>
              <p:tags r:id="rId35"/>
            </p:custDataLst>
            <p:extLst>
              <p:ext uri="{D42A27DB-BD31-4B8C-83A1-F6EECF244321}">
                <p14:modId xmlns:p14="http://schemas.microsoft.com/office/powerpoint/2010/main" val="307786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07" imgH="307" progId="TCLayout.ActiveDocument.1">
                  <p:embed/>
                </p:oleObj>
              </mc:Choice>
              <mc:Fallback>
                <p:oleObj name="think-cell Slide" r:id="rId36" imgW="307" imgH="307" progId="TCLayout.ActiveDocument.1">
                  <p:embed/>
                  <p:pic>
                    <p:nvPicPr>
                      <p:cNvPr id="5" name="Object 4" hidden="1">
                        <a:extLst>
                          <a:ext uri="{FF2B5EF4-FFF2-40B4-BE49-F238E27FC236}">
                            <a16:creationId xmlns:a16="http://schemas.microsoft.com/office/drawing/2014/main" id="{95862B78-F0BB-4456-98BB-80163F9A8282}"/>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1" name="Group 4">
            <a:extLst>
              <a:ext uri="{FF2B5EF4-FFF2-40B4-BE49-F238E27FC236}">
                <a16:creationId xmlns:a16="http://schemas.microsoft.com/office/drawing/2014/main" id="{070143FB-B49A-43B9-BDD0-6B34F1305A62}"/>
              </a:ext>
            </a:extLst>
          </p:cNvPr>
          <p:cNvGrpSpPr>
            <a:grpSpLocks noChangeAspect="1"/>
          </p:cNvGrpSpPr>
          <p:nvPr userDrawn="1"/>
        </p:nvGrpSpPr>
        <p:grpSpPr bwMode="auto">
          <a:xfrm>
            <a:off x="8284464" y="6327648"/>
            <a:ext cx="402336" cy="412867"/>
            <a:chOff x="7110" y="4004"/>
            <a:chExt cx="191" cy="196"/>
          </a:xfrm>
        </p:grpSpPr>
        <p:sp>
          <p:nvSpPr>
            <p:cNvPr id="22" name="Freeform 5">
              <a:extLst>
                <a:ext uri="{FF2B5EF4-FFF2-40B4-BE49-F238E27FC236}">
                  <a16:creationId xmlns:a16="http://schemas.microsoft.com/office/drawing/2014/main" id="{D9BF2560-A8D8-44C9-8115-BCB5085894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56D2A493-73F6-40BA-A4BE-DAEC44F3A25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C09A7C37-C954-457F-B80C-7BC99BEAE3B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1892301" y="6516456"/>
            <a:ext cx="1191258"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AC60616C-F738-4195-9CBC-57322DFDB528}" type="datetime3">
              <a:rPr lang="en-US" smtClean="0"/>
              <a:t>22 March 2023</a:t>
            </a:fld>
            <a:endParaRPr lang="en-IN" dirty="0"/>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321561" y="6516456"/>
            <a:ext cx="3086100"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363093" y="6516456"/>
            <a:ext cx="663066" cy="180000"/>
          </a:xfrm>
          <a:prstGeom prst="rect">
            <a:avLst/>
          </a:prstGeom>
        </p:spPr>
        <p:txBody>
          <a:bodyPr vert="horz" lIns="91440" tIns="45720" rIns="91440" bIns="45720" rtlCol="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84" r:id="rId15"/>
    <p:sldLayoutId id="2147483886"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91" r:id="rId28"/>
    <p:sldLayoutId id="2147483876" r:id="rId29"/>
    <p:sldLayoutId id="2147483880" r:id="rId30"/>
    <p:sldLayoutId id="2147483881" r:id="rId31"/>
    <p:sldLayoutId id="2147483882" r:id="rId32"/>
    <p:sldLayoutId id="2147483887"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
        <p:nvSpPr>
          <p:cNvPr id="18" name="Footer Placeholder 13"/>
          <p:cNvSpPr txBox="1">
            <a:spLocks/>
          </p:cNvSpPr>
          <p:nvPr userDrawn="1"/>
        </p:nvSpPr>
        <p:spPr>
          <a:xfrm>
            <a:off x="3720806" y="6496184"/>
            <a:ext cx="1702389" cy="169277"/>
          </a:xfrm>
          <a:prstGeom prst="rect">
            <a:avLst/>
          </a:prstGeom>
        </p:spPr>
        <p:txBody>
          <a:bodyPr vert="horz" wrap="none" lIns="0" tIns="0" rIns="0" bIns="0" rtlCol="0" anchor="t" anchorCtr="0">
            <a:spAutoFit/>
          </a:bodyPr>
          <a:lstStyle>
            <a:defPPr>
              <a:defRPr lang="en-US"/>
            </a:defPPr>
            <a:lvl1pPr>
              <a:defRPr sz="1100">
                <a:solidFill>
                  <a:schemeClr val="bg1"/>
                </a:solidFill>
                <a:cs typeface="Arial" pitchFamily="34" charset="0"/>
              </a:defRPr>
            </a:lvl1pPr>
          </a:lstStyle>
          <a:p>
            <a:pPr lvl="0"/>
            <a:r>
              <a:rPr lang="en-IN" dirty="0"/>
              <a:t>Unrelated business income</a:t>
            </a:r>
            <a:endParaRPr lang="en-GB" dirty="0"/>
          </a:p>
        </p:txBody>
      </p:sp>
    </p:spTree>
    <p:extLst>
      <p:ext uri="{BB962C8B-B14F-4D97-AF65-F5344CB8AC3E}">
        <p14:creationId xmlns:p14="http://schemas.microsoft.com/office/powerpoint/2010/main" val="359170946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ts val="6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ts val="6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ts val="6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ts val="6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ts val="6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071138" y="6471244"/>
            <a:ext cx="892978"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fld id="{A26A2716-892C-4EA2-8237-2B7E0B9494A0}" type="datetime1">
              <a:rPr lang="en-US" smtClean="0"/>
              <a:t>3/22/2023</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428126" y="6471244"/>
            <a:ext cx="2313370"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r>
              <a:rPr lang="en-US" dirty="0"/>
              <a:t>32nd Annual EY Health Sciences Tax Conference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462675" y="6471244"/>
            <a:ext cx="49704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pic>
        <p:nvPicPr>
          <p:cNvPr id="13" name="Picture 12">
            <a:extLst>
              <a:ext uri="{FF2B5EF4-FFF2-40B4-BE49-F238E27FC236}">
                <a16:creationId xmlns:a16="http://schemas.microsoft.com/office/drawing/2014/main" id="{8929E898-22C0-4DD7-AFE2-50998B0EC06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355398183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Lst>
  <p:hf hdr="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taxnews.ey.com/news/2020-2799-final-regulations-on-unrelated-trades-or-businesses-affect-tax-exempt-organizations-as-well-as-asset-managers-with-exempt-organizations-as-investor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8.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89FE49-C696-4047-9BCB-8AECC80F5BEB}"/>
              </a:ext>
            </a:extLst>
          </p:cNvPr>
          <p:cNvGraphicFramePr>
            <a:graphicFrameLocks noChangeAspect="1"/>
          </p:cNvGraphicFramePr>
          <p:nvPr>
            <p:custDataLst>
              <p:tags r:id="rId1"/>
            </p:custDataLst>
            <p:extLst>
              <p:ext uri="{D42A27DB-BD31-4B8C-83A1-F6EECF244321}">
                <p14:modId xmlns:p14="http://schemas.microsoft.com/office/powerpoint/2010/main" val="325959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A489FE49-C696-4047-9BCB-8AECC80F5B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FB17B794-FCDD-4B19-9635-3DBC0D70D3A6}"/>
              </a:ext>
            </a:extLst>
          </p:cNvPr>
          <p:cNvSpPr>
            <a:spLocks noGrp="1"/>
          </p:cNvSpPr>
          <p:nvPr>
            <p:ph type="ctrTitle"/>
          </p:nvPr>
        </p:nvSpPr>
        <p:spPr/>
        <p:txBody>
          <a:bodyPr/>
          <a:lstStyle/>
          <a:p>
            <a:r>
              <a:rPr lang="en-IN" dirty="0"/>
              <a:t>Future Tax Leaders hot </a:t>
            </a:r>
            <a:r>
              <a:rPr lang="en-IN"/>
              <a:t>topics in UBI</a:t>
            </a:r>
            <a:endParaRPr lang="en-IN" dirty="0"/>
          </a:p>
        </p:txBody>
      </p:sp>
      <p:sp>
        <p:nvSpPr>
          <p:cNvPr id="9" name="Subtitle 8">
            <a:extLst>
              <a:ext uri="{FF2B5EF4-FFF2-40B4-BE49-F238E27FC236}">
                <a16:creationId xmlns:a16="http://schemas.microsoft.com/office/drawing/2014/main" id="{8D498892-6B12-4A37-9DF0-5D3F6D0716DC}"/>
              </a:ext>
            </a:extLst>
          </p:cNvPr>
          <p:cNvSpPr>
            <a:spLocks noGrp="1"/>
          </p:cNvSpPr>
          <p:nvPr>
            <p:ph type="subTitle" idx="1"/>
          </p:nvPr>
        </p:nvSpPr>
        <p:spPr>
          <a:xfrm>
            <a:off x="699557" y="3937518"/>
            <a:ext cx="3439307" cy="405882"/>
          </a:xfrm>
        </p:spPr>
        <p:txBody>
          <a:bodyPr/>
          <a:lstStyle/>
          <a:p>
            <a:r>
              <a:rPr lang="en-GB" b="1" dirty="0"/>
              <a:t>March 23, 2023</a:t>
            </a:r>
            <a:endParaRPr lang="en-IN" b="1" dirty="0"/>
          </a:p>
        </p:txBody>
      </p:sp>
    </p:spTree>
    <p:extLst>
      <p:ext uri="{BB962C8B-B14F-4D97-AF65-F5344CB8AC3E}">
        <p14:creationId xmlns:p14="http://schemas.microsoft.com/office/powerpoint/2010/main" val="267315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UBI background and definitions</a:t>
            </a:r>
          </a:p>
        </p:txBody>
      </p:sp>
      <p:sp>
        <p:nvSpPr>
          <p:cNvPr id="165891" name="Rectangle 3"/>
          <p:cNvSpPr>
            <a:spLocks noGrp="1" noChangeArrowheads="1"/>
          </p:cNvSpPr>
          <p:nvPr>
            <p:ph idx="1"/>
          </p:nvPr>
        </p:nvSpPr>
        <p:spPr/>
        <p:txBody>
          <a:bodyPr/>
          <a:lstStyle/>
          <a:p>
            <a:r>
              <a:rPr lang="en-US" sz="1800" dirty="0"/>
              <a:t>IRC section 513 – defines an unrelated trade </a:t>
            </a:r>
            <a:r>
              <a:rPr lang="en-US" sz="1800"/>
              <a:t>or business </a:t>
            </a:r>
            <a:r>
              <a:rPr lang="en-US" sz="1800" dirty="0"/>
              <a:t>as:</a:t>
            </a:r>
          </a:p>
          <a:p>
            <a:pPr lvl="1"/>
            <a:r>
              <a:rPr lang="en-US" sz="1600" dirty="0"/>
              <a:t>Any </a:t>
            </a:r>
            <a:r>
              <a:rPr lang="en-US" sz="1600" b="1" dirty="0"/>
              <a:t>trade or business </a:t>
            </a:r>
            <a:r>
              <a:rPr lang="en-US" sz="1600" dirty="0"/>
              <a:t>that is </a:t>
            </a:r>
            <a:r>
              <a:rPr lang="en-US" sz="1600" b="1" dirty="0"/>
              <a:t>regularly carried on</a:t>
            </a:r>
            <a:r>
              <a:rPr lang="en-US" sz="1600" dirty="0"/>
              <a:t> and the conduct of which is </a:t>
            </a:r>
            <a:r>
              <a:rPr lang="en-US" sz="1600" b="1" dirty="0"/>
              <a:t>not substantially related </a:t>
            </a:r>
            <a:r>
              <a:rPr lang="en-US" sz="1600" dirty="0"/>
              <a:t>to the exercise of performance by such organization of its charitable, educational or other purpose or function constituting the basis for its exemption under IRC section 501.</a:t>
            </a:r>
          </a:p>
          <a:p>
            <a:r>
              <a:rPr lang="en-US" sz="1800" dirty="0"/>
              <a:t>Three components of unrelated business income:</a:t>
            </a:r>
          </a:p>
          <a:p>
            <a:pPr lvl="1">
              <a:buSzPct val="100000"/>
              <a:buFont typeface="+mj-lt"/>
              <a:buAutoNum type="arabicPeriod"/>
            </a:pPr>
            <a:r>
              <a:rPr lang="en-US" sz="1600" dirty="0"/>
              <a:t>Trade or business</a:t>
            </a:r>
          </a:p>
          <a:p>
            <a:pPr lvl="1">
              <a:buSzPct val="100000"/>
              <a:buFont typeface="+mj-lt"/>
              <a:buAutoNum type="arabicPeriod"/>
            </a:pPr>
            <a:r>
              <a:rPr lang="en-US" sz="1600" dirty="0"/>
              <a:t>Regularly carried on</a:t>
            </a:r>
          </a:p>
          <a:p>
            <a:pPr lvl="1">
              <a:buSzPct val="100000"/>
              <a:buFont typeface="+mj-lt"/>
              <a:buAutoNum type="arabicPeriod"/>
            </a:pPr>
            <a:r>
              <a:rPr lang="en-US" sz="1600" dirty="0"/>
              <a:t>Not substantially related to the organization’s exempt purposes</a:t>
            </a:r>
          </a:p>
        </p:txBody>
      </p:sp>
    </p:spTree>
    <p:extLst>
      <p:ext uri="{BB962C8B-B14F-4D97-AF65-F5344CB8AC3E}">
        <p14:creationId xmlns:p14="http://schemas.microsoft.com/office/powerpoint/2010/main" val="20275663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or business’ requirement</a:t>
            </a:r>
          </a:p>
        </p:txBody>
      </p:sp>
      <p:sp>
        <p:nvSpPr>
          <p:cNvPr id="167939" name="Rectangle 3"/>
          <p:cNvSpPr>
            <a:spLocks noGrp="1" noChangeArrowheads="1"/>
          </p:cNvSpPr>
          <p:nvPr>
            <p:ph idx="1"/>
          </p:nvPr>
        </p:nvSpPr>
        <p:spPr/>
        <p:txBody>
          <a:bodyPr/>
          <a:lstStyle/>
          <a:p>
            <a:r>
              <a:rPr lang="en-US" sz="1800" dirty="0"/>
              <a:t>IRC section 162 definition used</a:t>
            </a:r>
          </a:p>
          <a:p>
            <a:pPr lvl="1"/>
            <a:r>
              <a:rPr lang="en-US" sz="1600" dirty="0"/>
              <a:t>Regularly carried on for the production of income (profit motive)</a:t>
            </a:r>
          </a:p>
          <a:p>
            <a:r>
              <a:rPr lang="en-US" sz="1800" dirty="0"/>
              <a:t>Competition/commerciality:</a:t>
            </a:r>
          </a:p>
          <a:p>
            <a:pPr lvl="1"/>
            <a:r>
              <a:rPr lang="en-US" sz="1600" dirty="0"/>
              <a:t>Activity must be of a type that presents sufficient likelihood of unfair competition with non-exempt business endeavors.</a:t>
            </a:r>
          </a:p>
          <a:p>
            <a:pPr lvl="2"/>
            <a:r>
              <a:rPr lang="en-US" sz="1400" dirty="0"/>
              <a:t>It does not matter if actual competition with taxable entities takes place.</a:t>
            </a:r>
          </a:p>
          <a:p>
            <a:r>
              <a:rPr lang="en-US" sz="1800" dirty="0"/>
              <a:t>Fragmentation:</a:t>
            </a:r>
          </a:p>
          <a:p>
            <a:pPr lvl="1"/>
            <a:r>
              <a:rPr lang="en-US" sz="1600" dirty="0"/>
              <a:t>Cannot cleanse unrelated activity because you do a similar related activity. The activity retains its own identity even if it is carried on as an integral part of a larger aggregate of similar activities.</a:t>
            </a:r>
          </a:p>
          <a:p>
            <a:r>
              <a:rPr lang="en-US" sz="1800" dirty="0"/>
              <a:t>Activities consistently producing losses:</a:t>
            </a:r>
          </a:p>
          <a:p>
            <a:pPr lvl="1"/>
            <a:r>
              <a:rPr lang="en-US" sz="1600" dirty="0"/>
              <a:t>May be evidence of lack of profit motive</a:t>
            </a:r>
          </a:p>
        </p:txBody>
      </p:sp>
    </p:spTree>
    <p:extLst>
      <p:ext uri="{BB962C8B-B14F-4D97-AF65-F5344CB8AC3E}">
        <p14:creationId xmlns:p14="http://schemas.microsoft.com/office/powerpoint/2010/main" val="80171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‘Regularly carried on’ requirement</a:t>
            </a:r>
          </a:p>
        </p:txBody>
      </p:sp>
      <p:sp>
        <p:nvSpPr>
          <p:cNvPr id="169987" name="Rectangle 3"/>
          <p:cNvSpPr>
            <a:spLocks noGrp="1" noChangeArrowheads="1"/>
          </p:cNvSpPr>
          <p:nvPr>
            <p:ph idx="1"/>
          </p:nvPr>
        </p:nvSpPr>
        <p:spPr/>
        <p:txBody>
          <a:bodyPr/>
          <a:lstStyle/>
          <a:p>
            <a:r>
              <a:rPr lang="en-US" sz="1800" dirty="0"/>
              <a:t>Concept: </a:t>
            </a:r>
          </a:p>
          <a:p>
            <a:pPr lvl="1"/>
            <a:r>
              <a:rPr lang="en-US" sz="1600" dirty="0"/>
              <a:t>There must be a frequency and continuity similar to the activities of a comparable non-exempt commercial enterprise. </a:t>
            </a:r>
          </a:p>
          <a:p>
            <a:r>
              <a:rPr lang="en-US" sz="1800" dirty="0"/>
              <a:t>Normal time span:</a:t>
            </a:r>
          </a:p>
          <a:p>
            <a:pPr lvl="1"/>
            <a:r>
              <a:rPr lang="en-US" sz="1600" spc="-10" dirty="0"/>
              <a:t>If the exempt organization (EO) is acting in a manner similar to a taxpaying </a:t>
            </a:r>
            <a:r>
              <a:rPr lang="en-US" sz="1600" dirty="0"/>
              <a:t>entity, then the business would be considered regularly carried on.</a:t>
            </a:r>
          </a:p>
          <a:p>
            <a:pPr lvl="2"/>
            <a:r>
              <a:rPr lang="en-US" sz="1400" dirty="0"/>
              <a:t>Where income-producing activities are of a kind normally conducted by commercial entities on a year-round basis, the conduct by an EO of such activities over a period of a few weeks is not regularly carried on.</a:t>
            </a:r>
          </a:p>
          <a:p>
            <a:pPr lvl="2"/>
            <a:r>
              <a:rPr lang="en-US" sz="1400" dirty="0"/>
              <a:t>Conduct of year-round activities of commercial enterprise for one day each week by an EO would constitute being regularly carried on.</a:t>
            </a:r>
          </a:p>
          <a:p>
            <a:r>
              <a:rPr lang="en-US" sz="1800" dirty="0"/>
              <a:t>Seasonal activity:</a:t>
            </a:r>
          </a:p>
          <a:p>
            <a:pPr lvl="1"/>
            <a:r>
              <a:rPr lang="en-US" sz="1600" dirty="0"/>
              <a:t>If conducted during time of year that commercial entities would operate – then regularly carried on </a:t>
            </a:r>
            <a:r>
              <a:rPr lang="en-IN" sz="1600" dirty="0"/>
              <a:t>(e.g., sale of Christmas trees).</a:t>
            </a:r>
            <a:endParaRPr lang="en-US" sz="1600" dirty="0"/>
          </a:p>
          <a:p>
            <a:r>
              <a:rPr lang="en-US" sz="1800" dirty="0"/>
              <a:t>Intermittent activities – can be considered regularly carried on</a:t>
            </a:r>
            <a:endParaRPr lang="en-US" sz="1600" dirty="0"/>
          </a:p>
        </p:txBody>
      </p:sp>
    </p:spTree>
    <p:extLst>
      <p:ext uri="{BB962C8B-B14F-4D97-AF65-F5344CB8AC3E}">
        <p14:creationId xmlns:p14="http://schemas.microsoft.com/office/powerpoint/2010/main" val="396349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substantially related’ requirement</a:t>
            </a:r>
          </a:p>
        </p:txBody>
      </p:sp>
      <p:sp>
        <p:nvSpPr>
          <p:cNvPr id="172035" name="Rectangle 3"/>
          <p:cNvSpPr>
            <a:spLocks noGrp="1" noChangeArrowheads="1"/>
          </p:cNvSpPr>
          <p:nvPr>
            <p:ph idx="1"/>
          </p:nvPr>
        </p:nvSpPr>
        <p:spPr/>
        <p:txBody>
          <a:bodyPr/>
          <a:lstStyle/>
          <a:p>
            <a:r>
              <a:rPr lang="en-US" sz="1800" dirty="0"/>
              <a:t>In order for an activity to be “related” (as opposed to an unrelated activity), there must be a substantial causal relationship to the achievement of tax-exempt purposes:</a:t>
            </a:r>
          </a:p>
          <a:p>
            <a:pPr lvl="1"/>
            <a:r>
              <a:rPr lang="en-US" sz="1600" dirty="0"/>
              <a:t>Activity is examined (not how income from the activity will be used)</a:t>
            </a:r>
          </a:p>
          <a:p>
            <a:pPr lvl="1"/>
            <a:r>
              <a:rPr lang="en-US" sz="1600" dirty="0"/>
              <a:t>Facts and circumstances determination</a:t>
            </a:r>
          </a:p>
          <a:p>
            <a:r>
              <a:rPr lang="en-US" sz="1800" dirty="0"/>
              <a:t>Type of relationship required: The activity must contribute importantly to the accomplishment of the organization’s exempt purposes.</a:t>
            </a:r>
          </a:p>
          <a:p>
            <a:r>
              <a:rPr lang="en-US" sz="1800" dirty="0"/>
              <a:t>Size and extent of activities must be appropriate: If activities are conducted on a basis larger than necessary to accomplish exempt mission, the excess is taxable.</a:t>
            </a:r>
          </a:p>
          <a:p>
            <a:r>
              <a:rPr lang="en-US" sz="1800" dirty="0"/>
              <a:t>“Dual use” concept</a:t>
            </a:r>
          </a:p>
        </p:txBody>
      </p:sp>
    </p:spTree>
    <p:extLst>
      <p:ext uri="{BB962C8B-B14F-4D97-AF65-F5344CB8AC3E}">
        <p14:creationId xmlns:p14="http://schemas.microsoft.com/office/powerpoint/2010/main" val="96582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3512-D896-4BCD-8E13-3E57EA6CC10A}"/>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5D7389BC-122F-48B1-B238-09252045A110}"/>
              </a:ext>
            </a:extLst>
          </p:cNvPr>
          <p:cNvSpPr>
            <a:spLocks noGrp="1"/>
          </p:cNvSpPr>
          <p:nvPr>
            <p:ph idx="1"/>
          </p:nvPr>
        </p:nvSpPr>
        <p:spPr/>
        <p:txBody>
          <a:bodyPr/>
          <a:lstStyle/>
          <a:p>
            <a:pPr marL="0" indent="0">
              <a:buNone/>
            </a:pPr>
            <a:r>
              <a:rPr lang="en-US" sz="1800" dirty="0"/>
              <a:t>Which one of these is NOT a component of unrelated business income?</a:t>
            </a:r>
          </a:p>
          <a:p>
            <a:endParaRPr lang="en-US" sz="1800" dirty="0"/>
          </a:p>
          <a:p>
            <a:pPr marL="457200" indent="-457200">
              <a:buFont typeface="+mj-lt"/>
              <a:buAutoNum type="alphaUcPeriod"/>
            </a:pPr>
            <a:r>
              <a:rPr lang="en-US" sz="1800" dirty="0"/>
              <a:t>Regularly carried on</a:t>
            </a:r>
          </a:p>
          <a:p>
            <a:pPr marL="457200" indent="-457200">
              <a:buFont typeface="+mj-lt"/>
              <a:buAutoNum type="alphaUcPeriod"/>
            </a:pPr>
            <a:r>
              <a:rPr lang="en-US" sz="1800" dirty="0"/>
              <a:t>Substantially related to the organization’s exempt purposes</a:t>
            </a:r>
          </a:p>
          <a:p>
            <a:pPr marL="457200" indent="-457200">
              <a:buFont typeface="+mj-lt"/>
              <a:buAutoNum type="alphaUcPeriod"/>
            </a:pPr>
            <a:r>
              <a:rPr lang="en-US" sz="1800" dirty="0"/>
              <a:t>Trade or business</a:t>
            </a:r>
          </a:p>
          <a:p>
            <a:pPr marL="457200" indent="-457200">
              <a:buFont typeface="+mj-lt"/>
              <a:buAutoNum type="alphaUcPeriod"/>
            </a:pPr>
            <a:r>
              <a:rPr lang="en-US" sz="1800" dirty="0"/>
              <a:t>All of the above are components of unrelated business income</a:t>
            </a:r>
          </a:p>
        </p:txBody>
      </p:sp>
    </p:spTree>
    <p:extLst>
      <p:ext uri="{BB962C8B-B14F-4D97-AF65-F5344CB8AC3E}">
        <p14:creationId xmlns:p14="http://schemas.microsoft.com/office/powerpoint/2010/main" val="217204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2a: Excluded?</a:t>
            </a:r>
          </a:p>
        </p:txBody>
      </p:sp>
      <p:sp>
        <p:nvSpPr>
          <p:cNvPr id="176130" name="Rectangle 2"/>
          <p:cNvSpPr>
            <a:spLocks noGrp="1" noChangeArrowheads="1"/>
          </p:cNvSpPr>
          <p:nvPr>
            <p:ph idx="1"/>
          </p:nvPr>
        </p:nvSpPr>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IRC §513 provides specific UBI exclusions.</a:t>
            </a:r>
          </a:p>
        </p:txBody>
      </p:sp>
      <p:grpSp>
        <p:nvGrpSpPr>
          <p:cNvPr id="13" name="Group 12">
            <a:extLst>
              <a:ext uri="{FF2B5EF4-FFF2-40B4-BE49-F238E27FC236}">
                <a16:creationId xmlns:a16="http://schemas.microsoft.com/office/drawing/2014/main" id="{26DA997C-4B60-4058-A615-DBF7BEFCA9C0}"/>
              </a:ext>
            </a:extLst>
          </p:cNvPr>
          <p:cNvGrpSpPr/>
          <p:nvPr/>
        </p:nvGrpSpPr>
        <p:grpSpPr>
          <a:xfrm>
            <a:off x="762742" y="1654986"/>
            <a:ext cx="2742518" cy="1430198"/>
            <a:chOff x="762742" y="1654986"/>
            <a:chExt cx="2742518" cy="1430198"/>
          </a:xfrm>
        </p:grpSpPr>
        <p:sp>
          <p:nvSpPr>
            <p:cNvPr id="14" name="Rectangle 3">
              <a:extLst>
                <a:ext uri="{FF2B5EF4-FFF2-40B4-BE49-F238E27FC236}">
                  <a16:creationId xmlns:a16="http://schemas.microsoft.com/office/drawing/2014/main" id="{1B971575-2C60-43B9-BB11-C5B900ED87E6}"/>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5" name="Rectangle 4">
              <a:extLst>
                <a:ext uri="{FF2B5EF4-FFF2-40B4-BE49-F238E27FC236}">
                  <a16:creationId xmlns:a16="http://schemas.microsoft.com/office/drawing/2014/main" id="{EAD3D208-9207-4CD9-AC42-481649CBFCEE}"/>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6" name="Rectangle 5">
              <a:extLst>
                <a:ext uri="{FF2B5EF4-FFF2-40B4-BE49-F238E27FC236}">
                  <a16:creationId xmlns:a16="http://schemas.microsoft.com/office/drawing/2014/main" id="{7F6E0FA0-F0EC-42F5-B9A8-76E42DD6203B}"/>
                </a:ext>
              </a:extLst>
            </p:cNvPr>
            <p:cNvSpPr>
              <a:spLocks noChangeArrowheads="1"/>
            </p:cNvSpPr>
            <p:nvPr/>
          </p:nvSpPr>
          <p:spPr bwMode="auto">
            <a:xfrm>
              <a:off x="762742" y="2513229"/>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7" name="Rectangle 9">
              <a:extLst>
                <a:ext uri="{FF2B5EF4-FFF2-40B4-BE49-F238E27FC236}">
                  <a16:creationId xmlns:a16="http://schemas.microsoft.com/office/drawing/2014/main" id="{65314191-4032-44DC-9310-F0F5E09733A8}"/>
                </a:ext>
              </a:extLst>
            </p:cNvPr>
            <p:cNvSpPr>
              <a:spLocks noChangeArrowheads="1"/>
            </p:cNvSpPr>
            <p:nvPr/>
          </p:nvSpPr>
          <p:spPr bwMode="auto">
            <a:xfrm>
              <a:off x="838200" y="1969918"/>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defRPr/>
              </a:pPr>
              <a:r>
                <a:rPr lang="en-US" b="1" dirty="0">
                  <a:solidFill>
                    <a:schemeClr val="bg1"/>
                  </a:solidFill>
                </a:rPr>
                <a:t>2. Exclusion</a:t>
              </a:r>
            </a:p>
          </p:txBody>
        </p:sp>
        <p:sp>
          <p:nvSpPr>
            <p:cNvPr id="18" name="TextBox 17">
              <a:extLst>
                <a:ext uri="{FF2B5EF4-FFF2-40B4-BE49-F238E27FC236}">
                  <a16:creationId xmlns:a16="http://schemas.microsoft.com/office/drawing/2014/main" id="{09B9715E-2C13-482B-962A-5868D0A489E0}"/>
                </a:ext>
              </a:extLst>
            </p:cNvPr>
            <p:cNvSpPr txBox="1"/>
            <p:nvPr/>
          </p:nvSpPr>
          <p:spPr>
            <a:xfrm>
              <a:off x="2946629" y="2256927"/>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C4C4CD"/>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24100974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Unrelated business income – exclusions</a:t>
            </a:r>
          </a:p>
        </p:txBody>
      </p:sp>
      <p:sp>
        <p:nvSpPr>
          <p:cNvPr id="177155" name="Rectangle 3"/>
          <p:cNvSpPr>
            <a:spLocks noGrp="1" noChangeArrowheads="1"/>
          </p:cNvSpPr>
          <p:nvPr>
            <p:ph idx="1"/>
          </p:nvPr>
        </p:nvSpPr>
        <p:spPr/>
        <p:txBody>
          <a:bodyPr/>
          <a:lstStyle/>
          <a:p>
            <a:r>
              <a:rPr lang="en-US" sz="1800" dirty="0"/>
              <a:t>Principal exclusions:</a:t>
            </a:r>
          </a:p>
          <a:p>
            <a:pPr lvl="1"/>
            <a:r>
              <a:rPr lang="en-US" sz="1600" dirty="0"/>
              <a:t>Convenience exception</a:t>
            </a:r>
          </a:p>
          <a:p>
            <a:pPr lvl="1"/>
            <a:r>
              <a:rPr lang="en-US" sz="1600" dirty="0"/>
              <a:t>Qualified sponsorship payments</a:t>
            </a:r>
          </a:p>
          <a:p>
            <a:pPr lvl="1"/>
            <a:r>
              <a:rPr lang="en-US" sz="1600" dirty="0"/>
              <a:t>Same-state rule</a:t>
            </a:r>
          </a:p>
          <a:p>
            <a:pPr lvl="1"/>
            <a:r>
              <a:rPr lang="en-US" sz="1600" dirty="0"/>
              <a:t>Volunteer labor exception</a:t>
            </a:r>
          </a:p>
          <a:p>
            <a:pPr lvl="1"/>
            <a:r>
              <a:rPr lang="en-US" sz="1600" dirty="0"/>
              <a:t>Donated goods exception</a:t>
            </a:r>
          </a:p>
          <a:p>
            <a:pPr lvl="1"/>
            <a:r>
              <a:rPr lang="en-US" sz="1600" dirty="0"/>
              <a:t>Certain hospital services – section 513(e)</a:t>
            </a:r>
          </a:p>
        </p:txBody>
      </p:sp>
    </p:spTree>
    <p:extLst>
      <p:ext uri="{BB962C8B-B14F-4D97-AF65-F5344CB8AC3E}">
        <p14:creationId xmlns:p14="http://schemas.microsoft.com/office/powerpoint/2010/main" val="1041627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Convenience exception</a:t>
            </a:r>
          </a:p>
        </p:txBody>
      </p:sp>
      <p:sp>
        <p:nvSpPr>
          <p:cNvPr id="179203" name="Rectangle 3"/>
          <p:cNvSpPr>
            <a:spLocks noGrp="1" noChangeArrowheads="1"/>
          </p:cNvSpPr>
          <p:nvPr>
            <p:ph idx="1"/>
          </p:nvPr>
        </p:nvSpPr>
        <p:spPr/>
        <p:txBody>
          <a:bodyPr/>
          <a:lstStyle/>
          <a:p>
            <a:r>
              <a:rPr lang="en-US" sz="1800" dirty="0"/>
              <a:t>Code section: 513(a)(2)</a:t>
            </a:r>
          </a:p>
          <a:p>
            <a:r>
              <a:rPr lang="en-US" sz="1800" dirty="0"/>
              <a:t>General rule:</a:t>
            </a:r>
          </a:p>
          <a:p>
            <a:pPr lvl="1"/>
            <a:r>
              <a:rPr lang="en-US" sz="1600" dirty="0"/>
              <a:t>UBI does not include income from a trade or business carried on by the organization primarily for the convenience of its members, students, patients, officers or employees.</a:t>
            </a:r>
          </a:p>
          <a:p>
            <a:r>
              <a:rPr lang="en-US" sz="1800" dirty="0"/>
              <a:t>Applies only to: </a:t>
            </a:r>
          </a:p>
          <a:p>
            <a:pPr lvl="1"/>
            <a:r>
              <a:rPr lang="en-US" sz="1600" dirty="0"/>
              <a:t>IRC §501(c)(3) organizations, and colleges and universities subject to UBI</a:t>
            </a:r>
          </a:p>
          <a:p>
            <a:pPr lvl="1"/>
            <a:r>
              <a:rPr lang="en-US" sz="1600" dirty="0"/>
              <a:t>Certain sales by local associations of employees under IRC §501(c)(4)</a:t>
            </a:r>
          </a:p>
        </p:txBody>
      </p:sp>
    </p:spTree>
    <p:extLst>
      <p:ext uri="{BB962C8B-B14F-4D97-AF65-F5344CB8AC3E}">
        <p14:creationId xmlns:p14="http://schemas.microsoft.com/office/powerpoint/2010/main" val="183213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payments</a:t>
            </a:r>
          </a:p>
        </p:txBody>
      </p:sp>
      <p:sp>
        <p:nvSpPr>
          <p:cNvPr id="208899" name="Rectangle 3"/>
          <p:cNvSpPr>
            <a:spLocks noGrp="1" noChangeArrowheads="1"/>
          </p:cNvSpPr>
          <p:nvPr>
            <p:ph idx="1"/>
          </p:nvPr>
        </p:nvSpPr>
        <p:spPr/>
        <p:txBody>
          <a:bodyPr/>
          <a:lstStyle/>
          <a:p>
            <a:r>
              <a:rPr lang="en-US" sz="1800" dirty="0"/>
              <a:t>Code section: 513(i)</a:t>
            </a:r>
          </a:p>
          <a:p>
            <a:r>
              <a:rPr lang="en-US" sz="1800" dirty="0"/>
              <a:t>Background: Payments received from a corporation (or other business entity) to sponsor an organization’s activity are often referred to as “corporate sponsorship payments.” If the payment constitutes a “qualified sponsorship payment,” it will be excluded from UBI under section 513(i).</a:t>
            </a:r>
          </a:p>
          <a:p>
            <a:pPr lvl="1"/>
            <a:r>
              <a:rPr lang="en-US" sz="1600" dirty="0"/>
              <a:t>Non-qualified sponsorship payments may be treated as UBI.</a:t>
            </a:r>
          </a:p>
          <a:p>
            <a:r>
              <a:rPr lang="en-US" sz="1800" dirty="0"/>
              <a:t>Definition of “qualified sponsorship payments”</a:t>
            </a:r>
          </a:p>
          <a:p>
            <a:pPr lvl="1"/>
            <a:r>
              <a:rPr lang="en-US" sz="1600" dirty="0"/>
              <a:t>Any payment made by any person engaged in a trade or business with respect to which there is no arrangement or expectation that such person will receive any “substantial return benefit” other than the use or acknowledgment of the name, logo or product lines of such person’s trade or business in connection with the activities of the organization that receives such payment.</a:t>
            </a:r>
          </a:p>
        </p:txBody>
      </p:sp>
    </p:spTree>
    <p:extLst>
      <p:ext uri="{BB962C8B-B14F-4D97-AF65-F5344CB8AC3E}">
        <p14:creationId xmlns:p14="http://schemas.microsoft.com/office/powerpoint/2010/main" val="1582486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payments (cont’d)</a:t>
            </a:r>
          </a:p>
        </p:txBody>
      </p:sp>
      <p:sp>
        <p:nvSpPr>
          <p:cNvPr id="208899" name="Rectangle 3"/>
          <p:cNvSpPr>
            <a:spLocks noGrp="1" noChangeArrowheads="1"/>
          </p:cNvSpPr>
          <p:nvPr>
            <p:ph idx="1"/>
          </p:nvPr>
        </p:nvSpPr>
        <p:spPr/>
        <p:txBody>
          <a:bodyPr/>
          <a:lstStyle/>
          <a:p>
            <a:r>
              <a:rPr lang="en-US" sz="1800" dirty="0"/>
              <a:t>“Substantial return benefit” is defined as any benefit other than:</a:t>
            </a:r>
          </a:p>
          <a:p>
            <a:pPr lvl="1"/>
            <a:r>
              <a:rPr lang="en-US" sz="1600" dirty="0"/>
              <a:t>Use or acknowledgment of the payor’s name or logo in connection with the exempt organization’s activities </a:t>
            </a:r>
          </a:p>
          <a:p>
            <a:pPr lvl="1" indent="0">
              <a:buNone/>
            </a:pPr>
            <a:r>
              <a:rPr lang="en-US" sz="1600" dirty="0"/>
              <a:t>or</a:t>
            </a:r>
          </a:p>
          <a:p>
            <a:pPr lvl="1"/>
            <a:r>
              <a:rPr lang="en-US" sz="1600" dirty="0"/>
              <a:t>Certain “benefits” with insubstantial value (2% test) provided to the payor in connection with a payment to the exempt organization </a:t>
            </a:r>
          </a:p>
          <a:p>
            <a:pPr lvl="2"/>
            <a:r>
              <a:rPr lang="en-US" sz="1400" dirty="0"/>
              <a:t>If the benefits are insubstantial (fair market value (FMV) of benefits are ≤ 2% of total payments), they are disregarded.</a:t>
            </a:r>
          </a:p>
          <a:p>
            <a:pPr lvl="2"/>
            <a:r>
              <a:rPr lang="en-US" sz="1400" dirty="0"/>
              <a:t>If the benefits are substantial (FMV of benefits is &gt; 2% of total payments), the total FMV of the benefits is considered a substantial return benefit and may be subject to UBI.</a:t>
            </a:r>
          </a:p>
          <a:p>
            <a:r>
              <a:rPr lang="en-US" sz="1800" dirty="0"/>
              <a:t>The term “benefits” may include:</a:t>
            </a:r>
          </a:p>
          <a:p>
            <a:pPr lvl="1"/>
            <a:r>
              <a:rPr lang="en-US" sz="1600" dirty="0"/>
              <a:t>Advertising</a:t>
            </a:r>
          </a:p>
          <a:p>
            <a:pPr lvl="1"/>
            <a:r>
              <a:rPr lang="en-US" sz="1600" dirty="0"/>
              <a:t>Exclusive provider arrangements</a:t>
            </a:r>
          </a:p>
          <a:p>
            <a:pPr lvl="1"/>
            <a:r>
              <a:rPr lang="en-US" sz="1600" dirty="0"/>
              <a:t>Goods, facilities, services or other privileges</a:t>
            </a:r>
          </a:p>
          <a:p>
            <a:pPr lvl="1"/>
            <a:r>
              <a:rPr lang="en-US" sz="1600" dirty="0"/>
              <a:t>Exclusive or non-exclusive rights to use an organization’s intangible assets, such as trademark, patent, logo or designation</a:t>
            </a:r>
          </a:p>
        </p:txBody>
      </p:sp>
    </p:spTree>
    <p:extLst>
      <p:ext uri="{BB962C8B-B14F-4D97-AF65-F5344CB8AC3E}">
        <p14:creationId xmlns:p14="http://schemas.microsoft.com/office/powerpoint/2010/main" val="369168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p>
            <a:r>
              <a:rPr lang="en-GB" dirty="0"/>
              <a:t>Disclaimer</a:t>
            </a:r>
          </a:p>
        </p:txBody>
      </p:sp>
      <p:sp>
        <p:nvSpPr>
          <p:cNvPr id="3" name="Content Placeholder 2"/>
          <p:cNvSpPr>
            <a:spLocks noGrp="1"/>
          </p:cNvSpPr>
          <p:nvPr>
            <p:ph idx="1"/>
          </p:nvPr>
        </p:nvSpPr>
        <p:spPr>
          <a:xfrm>
            <a:off x="457201" y="1137920"/>
            <a:ext cx="8229600" cy="4947920"/>
          </a:xfrm>
        </p:spPr>
        <p:txBody>
          <a:bodyPr/>
          <a:lstStyle/>
          <a:p>
            <a:pPr lvl="0"/>
            <a:r>
              <a:rPr lang="en-US" altLang="en-US" sz="1500" dirty="0"/>
              <a:t>Views expressed in this presentation are those of the speakers and do not necessarily represent the views of Ernst &amp; Young LLP or other members of the global EY organization.</a:t>
            </a:r>
          </a:p>
          <a:p>
            <a:pPr lvl="0"/>
            <a:r>
              <a:rPr lang="en-US" altLang="en-US" sz="1500" dirty="0"/>
              <a:t>This presentation is provided solely for the purpose of enhancing knowledge on tax matters. It does not provide tax or accounting advice to any taxpayer because it does not take into account any specific taxpayer’s facts and circumstances. Please refer to your advisors for specific advice. </a:t>
            </a:r>
          </a:p>
          <a:p>
            <a:r>
              <a:rPr lang="en-US" altLang="en-US" sz="1500" dirty="0"/>
              <a:t>Ernst &amp; Young LLP expressly disclaims any liability in connection with use of this presentation or its contents by any third party.</a:t>
            </a:r>
            <a:endParaRPr lang="en-GB" sz="1500" dirty="0"/>
          </a:p>
          <a:p>
            <a:pPr lvl="0"/>
            <a:r>
              <a:rPr lang="en-US" altLang="en-US" sz="15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r>
              <a:rPr lang="en-US" altLang="en-US" sz="1500" dirty="0"/>
              <a:t>This presentation is © 2023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a:t>
            </a:r>
          </a:p>
        </p:txBody>
      </p:sp>
    </p:spTree>
    <p:extLst>
      <p:ext uri="{BB962C8B-B14F-4D97-AF65-F5344CB8AC3E}">
        <p14:creationId xmlns:p14="http://schemas.microsoft.com/office/powerpoint/2010/main" val="173575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payments (cont’d)</a:t>
            </a:r>
          </a:p>
        </p:txBody>
      </p:sp>
      <p:sp>
        <p:nvSpPr>
          <p:cNvPr id="208899" name="Rectangle 3"/>
          <p:cNvSpPr>
            <a:spLocks noGrp="1" noChangeArrowheads="1"/>
          </p:cNvSpPr>
          <p:nvPr>
            <p:ph idx="1"/>
          </p:nvPr>
        </p:nvSpPr>
        <p:spPr/>
        <p:txBody>
          <a:bodyPr/>
          <a:lstStyle/>
          <a:p>
            <a:r>
              <a:rPr lang="en-US" sz="1800" dirty="0"/>
              <a:t>Special rules:</a:t>
            </a:r>
          </a:p>
          <a:p>
            <a:pPr lvl="1"/>
            <a:r>
              <a:rPr lang="en-US" sz="1600" dirty="0"/>
              <a:t>Contingent payments</a:t>
            </a:r>
          </a:p>
          <a:p>
            <a:pPr lvl="2"/>
            <a:r>
              <a:rPr lang="en-US" sz="1400" dirty="0"/>
              <a:t>The term qualified sponsorship payment does not include any payment the amount of which is contingent, by contract or otherwise, upon the level of attendance at one or more events, broadcast ratings or other factors indicating the degree of public exposure to the sponsored activity.</a:t>
            </a:r>
          </a:p>
          <a:p>
            <a:pPr lvl="1"/>
            <a:r>
              <a:rPr lang="en-US" sz="1600" dirty="0"/>
              <a:t>Determining public support under §170(b)(1)(A)(vi) and §509(a)(2)</a:t>
            </a:r>
          </a:p>
          <a:p>
            <a:pPr lvl="2"/>
            <a:r>
              <a:rPr lang="en-US" sz="1400" dirty="0"/>
              <a:t>Qualified sponsorship payments are treated as contributions received by the exempt organization.</a:t>
            </a:r>
            <a:endParaRPr lang="en-US" sz="1800" dirty="0"/>
          </a:p>
        </p:txBody>
      </p:sp>
    </p:spTree>
    <p:extLst>
      <p:ext uri="{BB962C8B-B14F-4D97-AF65-F5344CB8AC3E}">
        <p14:creationId xmlns:p14="http://schemas.microsoft.com/office/powerpoint/2010/main" val="395718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655B-3AE1-483F-A8BB-AE2D05E3F643}"/>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2C2B1612-118F-44EF-BC35-4FF20276A712}"/>
              </a:ext>
            </a:extLst>
          </p:cNvPr>
          <p:cNvSpPr>
            <a:spLocks noGrp="1"/>
          </p:cNvSpPr>
          <p:nvPr>
            <p:ph idx="1"/>
          </p:nvPr>
        </p:nvSpPr>
        <p:spPr/>
        <p:txBody>
          <a:bodyPr/>
          <a:lstStyle/>
          <a:p>
            <a:pPr marL="0" indent="0">
              <a:buNone/>
            </a:pPr>
            <a:r>
              <a:rPr lang="en-US" sz="1800" dirty="0"/>
              <a:t>Which of the following are principal exclusions to unrelated business income?</a:t>
            </a:r>
          </a:p>
          <a:p>
            <a:endParaRPr lang="en-US" sz="1800" dirty="0"/>
          </a:p>
          <a:p>
            <a:pPr marL="457200" indent="-457200">
              <a:buFont typeface="+mj-lt"/>
              <a:buAutoNum type="alphaUcPeriod"/>
            </a:pPr>
            <a:r>
              <a:rPr lang="en-US" sz="1800" dirty="0"/>
              <a:t>Qualified sponsorship payments</a:t>
            </a:r>
          </a:p>
          <a:p>
            <a:pPr marL="457200" indent="-457200">
              <a:buFont typeface="+mj-lt"/>
              <a:buAutoNum type="alphaUcPeriod"/>
            </a:pPr>
            <a:r>
              <a:rPr lang="en-US" sz="1800" dirty="0"/>
              <a:t>Same-state rule</a:t>
            </a:r>
          </a:p>
          <a:p>
            <a:pPr marL="457200" indent="-457200">
              <a:buFont typeface="+mj-lt"/>
              <a:buAutoNum type="alphaUcPeriod"/>
            </a:pPr>
            <a:r>
              <a:rPr lang="en-US" sz="1800" dirty="0"/>
              <a:t>Donated goods exception</a:t>
            </a:r>
          </a:p>
          <a:p>
            <a:pPr marL="457200" indent="-457200">
              <a:buFont typeface="+mj-lt"/>
              <a:buAutoNum type="alphaUcPeriod"/>
            </a:pPr>
            <a:r>
              <a:rPr lang="en-US" sz="1800" dirty="0"/>
              <a:t>All of the above</a:t>
            </a:r>
          </a:p>
        </p:txBody>
      </p:sp>
    </p:spTree>
    <p:extLst>
      <p:ext uri="{BB962C8B-B14F-4D97-AF65-F5344CB8AC3E}">
        <p14:creationId xmlns:p14="http://schemas.microsoft.com/office/powerpoint/2010/main" val="332023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2b: Modified?</a:t>
            </a:r>
          </a:p>
        </p:txBody>
      </p:sp>
      <p:sp>
        <p:nvSpPr>
          <p:cNvPr id="183298" name="Rectangle 2"/>
          <p:cNvSpPr>
            <a:spLocks noGrp="1" noChangeArrowheads="1"/>
          </p:cNvSpPr>
          <p:nvPr>
            <p:ph idx="1"/>
          </p:nvPr>
        </p:nvSpPr>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IRC §512(b) specifies modifications that carve out certain types of income from UBI.</a:t>
            </a:r>
          </a:p>
        </p:txBody>
      </p:sp>
      <p:grpSp>
        <p:nvGrpSpPr>
          <p:cNvPr id="13" name="Group 12">
            <a:extLst>
              <a:ext uri="{FF2B5EF4-FFF2-40B4-BE49-F238E27FC236}">
                <a16:creationId xmlns:a16="http://schemas.microsoft.com/office/drawing/2014/main" id="{4A8E9CB1-61E6-4CDB-9722-C35E34412060}"/>
              </a:ext>
            </a:extLst>
          </p:cNvPr>
          <p:cNvGrpSpPr/>
          <p:nvPr/>
        </p:nvGrpSpPr>
        <p:grpSpPr>
          <a:xfrm>
            <a:off x="715539" y="1654986"/>
            <a:ext cx="2789721" cy="1430200"/>
            <a:chOff x="715539" y="1654986"/>
            <a:chExt cx="2789721" cy="1430200"/>
          </a:xfrm>
        </p:grpSpPr>
        <p:sp>
          <p:nvSpPr>
            <p:cNvPr id="14" name="Rectangle 3">
              <a:extLst>
                <a:ext uri="{FF2B5EF4-FFF2-40B4-BE49-F238E27FC236}">
                  <a16:creationId xmlns:a16="http://schemas.microsoft.com/office/drawing/2014/main" id="{18DFC167-6578-4CD0-A48B-001348706A3D}"/>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5" name="Rectangle 4">
              <a:extLst>
                <a:ext uri="{FF2B5EF4-FFF2-40B4-BE49-F238E27FC236}">
                  <a16:creationId xmlns:a16="http://schemas.microsoft.com/office/drawing/2014/main" id="{63AA3188-EA8E-4ECF-8F9E-93C8CD068E51}"/>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6" name="Rectangle 5">
              <a:extLst>
                <a:ext uri="{FF2B5EF4-FFF2-40B4-BE49-F238E27FC236}">
                  <a16:creationId xmlns:a16="http://schemas.microsoft.com/office/drawing/2014/main" id="{1A7CF2A0-A724-454C-845C-40AF2A226FBD}"/>
                </a:ext>
              </a:extLst>
            </p:cNvPr>
            <p:cNvSpPr>
              <a:spLocks noChangeArrowheads="1"/>
            </p:cNvSpPr>
            <p:nvPr/>
          </p:nvSpPr>
          <p:spPr bwMode="auto">
            <a:xfrm>
              <a:off x="762742" y="2513231"/>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9" name="Rectangle 9">
              <a:extLst>
                <a:ext uri="{FF2B5EF4-FFF2-40B4-BE49-F238E27FC236}">
                  <a16:creationId xmlns:a16="http://schemas.microsoft.com/office/drawing/2014/main" id="{91BBFA55-463F-48EB-877D-5BA30A043A58}"/>
                </a:ext>
              </a:extLst>
            </p:cNvPr>
            <p:cNvSpPr>
              <a:spLocks noChangeArrowheads="1"/>
            </p:cNvSpPr>
            <p:nvPr/>
          </p:nvSpPr>
          <p:spPr bwMode="auto">
            <a:xfrm>
              <a:off x="715539" y="1969918"/>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defRPr/>
              </a:pPr>
              <a:r>
                <a:rPr lang="en-US" b="1" dirty="0">
                  <a:solidFill>
                    <a:schemeClr val="bg1"/>
                  </a:solidFill>
                </a:rPr>
                <a:t>2. Modification?</a:t>
              </a:r>
            </a:p>
          </p:txBody>
        </p:sp>
        <p:sp>
          <p:nvSpPr>
            <p:cNvPr id="20" name="TextBox 19">
              <a:extLst>
                <a:ext uri="{FF2B5EF4-FFF2-40B4-BE49-F238E27FC236}">
                  <a16:creationId xmlns:a16="http://schemas.microsoft.com/office/drawing/2014/main" id="{857CBD73-6E74-471F-9A8F-692F24198522}"/>
                </a:ext>
              </a:extLst>
            </p:cNvPr>
            <p:cNvSpPr txBox="1"/>
            <p:nvPr/>
          </p:nvSpPr>
          <p:spPr>
            <a:xfrm>
              <a:off x="2980082" y="2256927"/>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C4C4CD"/>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36513744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Unrelated business income – modifications (cont’d)</a:t>
            </a:r>
          </a:p>
        </p:txBody>
      </p:sp>
      <p:sp>
        <p:nvSpPr>
          <p:cNvPr id="184323" name="Rectangle 3"/>
          <p:cNvSpPr>
            <a:spLocks noGrp="1" noChangeArrowheads="1"/>
          </p:cNvSpPr>
          <p:nvPr>
            <p:ph idx="1"/>
          </p:nvPr>
        </p:nvSpPr>
        <p:spPr/>
        <p:txBody>
          <a:bodyPr/>
          <a:lstStyle/>
          <a:p>
            <a:r>
              <a:rPr lang="en-US" sz="1800" dirty="0"/>
              <a:t>Principal modifications (others exist, e.g., for bingo):</a:t>
            </a:r>
          </a:p>
          <a:p>
            <a:pPr lvl="1"/>
            <a:r>
              <a:rPr lang="en-US" sz="1600" dirty="0"/>
              <a:t>Interest and dividends</a:t>
            </a:r>
          </a:p>
          <a:p>
            <a:pPr lvl="1"/>
            <a:r>
              <a:rPr lang="en-US" sz="1600" dirty="0"/>
              <a:t>Royalties</a:t>
            </a:r>
          </a:p>
          <a:p>
            <a:pPr lvl="1"/>
            <a:r>
              <a:rPr lang="en-US" sz="1600" dirty="0"/>
              <a:t>Rents</a:t>
            </a:r>
          </a:p>
          <a:p>
            <a:pPr lvl="1"/>
            <a:r>
              <a:rPr lang="en-US" sz="1600" dirty="0"/>
              <a:t>Gains and losses from the sale, exchange or other disposition of property</a:t>
            </a:r>
          </a:p>
          <a:p>
            <a:pPr lvl="1"/>
            <a:r>
              <a:rPr lang="en-US" sz="1600" dirty="0"/>
              <a:t>Income from research activities</a:t>
            </a:r>
          </a:p>
          <a:p>
            <a:pPr lvl="1"/>
            <a:r>
              <a:rPr lang="en-US" sz="1600" dirty="0"/>
              <a:t>Income from S corporations</a:t>
            </a:r>
          </a:p>
        </p:txBody>
      </p:sp>
    </p:spTree>
    <p:extLst>
      <p:ext uri="{BB962C8B-B14F-4D97-AF65-F5344CB8AC3E}">
        <p14:creationId xmlns:p14="http://schemas.microsoft.com/office/powerpoint/2010/main" val="13039125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income: IRC §512(b)</a:t>
            </a:r>
          </a:p>
        </p:txBody>
      </p:sp>
      <p:sp>
        <p:nvSpPr>
          <p:cNvPr id="6" name="Content Placeholder 5"/>
          <p:cNvSpPr>
            <a:spLocks noGrp="1"/>
          </p:cNvSpPr>
          <p:nvPr>
            <p:ph idx="1"/>
          </p:nvPr>
        </p:nvSpPr>
        <p:spPr/>
        <p:txBody>
          <a:bodyPr/>
          <a:lstStyle/>
          <a:p>
            <a:r>
              <a:rPr lang="en-IN" sz="1800" dirty="0"/>
              <a:t>Generally, passive income is not considered UBI.</a:t>
            </a:r>
          </a:p>
          <a:p>
            <a:r>
              <a:rPr lang="en-IN" sz="1800" dirty="0"/>
              <a:t>This rule applies to interest, dividends, annuities, royalties or rents received (IRC §512(b)(1)–(3)). </a:t>
            </a:r>
          </a:p>
          <a:p>
            <a:r>
              <a:rPr lang="en-IN" sz="1800" dirty="0"/>
              <a:t>There are several exceptions with respect to passive income: </a:t>
            </a:r>
          </a:p>
          <a:p>
            <a:pPr lvl="1"/>
            <a:r>
              <a:rPr lang="en-IN" sz="1600" dirty="0"/>
              <a:t>Income from controlled organizations (IRC §512(b)(13)) generally is UBI</a:t>
            </a:r>
          </a:p>
          <a:p>
            <a:pPr lvl="2"/>
            <a:r>
              <a:rPr lang="en-IN" sz="1400" dirty="0"/>
              <a:t>This exception does not apply to dividends.</a:t>
            </a:r>
          </a:p>
          <a:p>
            <a:pPr lvl="1"/>
            <a:r>
              <a:rPr lang="en-IN" sz="1600" dirty="0"/>
              <a:t>Income from debt-financed property (IRC §512(b)(4)) generally is UBI</a:t>
            </a:r>
          </a:p>
          <a:p>
            <a:pPr marL="267320" lvl="1" indent="0">
              <a:buNone/>
            </a:pPr>
            <a:endParaRPr lang="en-IN" sz="1600" dirty="0"/>
          </a:p>
        </p:txBody>
      </p:sp>
    </p:spTree>
    <p:extLst>
      <p:ext uri="{BB962C8B-B14F-4D97-AF65-F5344CB8AC3E}">
        <p14:creationId xmlns:p14="http://schemas.microsoft.com/office/powerpoint/2010/main" val="133659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Dividends, interest, annuities</a:t>
            </a:r>
          </a:p>
        </p:txBody>
      </p:sp>
      <p:sp>
        <p:nvSpPr>
          <p:cNvPr id="186371" name="Rectangle 3"/>
          <p:cNvSpPr>
            <a:spLocks noGrp="1" noChangeArrowheads="1"/>
          </p:cNvSpPr>
          <p:nvPr>
            <p:ph idx="1"/>
          </p:nvPr>
        </p:nvSpPr>
        <p:spPr/>
        <p:txBody>
          <a:bodyPr/>
          <a:lstStyle/>
          <a:p>
            <a:r>
              <a:rPr lang="en-US" sz="1800" dirty="0"/>
              <a:t>Dividends, interest and annuities are generally excluded from unrelated business income under IRC §512(b)(1).</a:t>
            </a:r>
          </a:p>
        </p:txBody>
      </p:sp>
    </p:spTree>
    <p:extLst>
      <p:ext uri="{BB962C8B-B14F-4D97-AF65-F5344CB8AC3E}">
        <p14:creationId xmlns:p14="http://schemas.microsoft.com/office/powerpoint/2010/main" val="101602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Royalties</a:t>
            </a:r>
          </a:p>
        </p:txBody>
      </p:sp>
      <p:sp>
        <p:nvSpPr>
          <p:cNvPr id="186371" name="Rectangle 3"/>
          <p:cNvSpPr>
            <a:spLocks noGrp="1" noChangeArrowheads="1"/>
          </p:cNvSpPr>
          <p:nvPr>
            <p:ph idx="1"/>
          </p:nvPr>
        </p:nvSpPr>
        <p:spPr/>
        <p:txBody>
          <a:bodyPr/>
          <a:lstStyle/>
          <a:p>
            <a:r>
              <a:rPr lang="en-US" sz="1800" dirty="0"/>
              <a:t>Royalties are generally excluded under IRC §512(b)(2).</a:t>
            </a:r>
          </a:p>
          <a:p>
            <a:r>
              <a:rPr lang="en-US" sz="1800" dirty="0"/>
              <a:t>To be a royalty, a payment must relate to the use of a valuable intellectual property right (e.g., copyright, trademark, trade name).</a:t>
            </a:r>
          </a:p>
          <a:p>
            <a:r>
              <a:rPr lang="en-US" sz="1800" dirty="0"/>
              <a:t>Royalties do not include payments for personal services.</a:t>
            </a:r>
          </a:p>
          <a:p>
            <a:pPr lvl="1"/>
            <a:r>
              <a:rPr lang="en-US" sz="1600" dirty="0"/>
              <a:t>A royalty is, by definition, “passive” and thus cannot include compensation for services rendered by the owner of the property.</a:t>
            </a:r>
          </a:p>
          <a:p>
            <a:pPr lvl="2"/>
            <a:r>
              <a:rPr lang="en-US" sz="1400" b="1" dirty="0"/>
              <a:t>Key question:</a:t>
            </a:r>
            <a:r>
              <a:rPr lang="en-US" sz="1400" dirty="0"/>
              <a:t> Are services being performed in conjunction with the use of a              “valuable right”?</a:t>
            </a:r>
          </a:p>
          <a:p>
            <a:r>
              <a:rPr lang="en-US" sz="1800" dirty="0"/>
              <a:t>An exempt organization is permitted to perform certain types of services with respect to its licensed property rights without jeopardizing the royalty exclusion.</a:t>
            </a:r>
          </a:p>
          <a:p>
            <a:pPr lvl="1"/>
            <a:r>
              <a:rPr lang="en-US" sz="1600" dirty="0"/>
              <a:t>Example: quality control rights (i.e., retaining the right to approve the quality or style of the licensed product)</a:t>
            </a:r>
            <a:endParaRPr lang="en-US" sz="1400" dirty="0"/>
          </a:p>
        </p:txBody>
      </p:sp>
    </p:spTree>
    <p:extLst>
      <p:ext uri="{BB962C8B-B14F-4D97-AF65-F5344CB8AC3E}">
        <p14:creationId xmlns:p14="http://schemas.microsoft.com/office/powerpoint/2010/main" val="807524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Rental income</a:t>
            </a:r>
          </a:p>
        </p:txBody>
      </p:sp>
      <p:sp>
        <p:nvSpPr>
          <p:cNvPr id="187395" name="Rectangle 3"/>
          <p:cNvSpPr>
            <a:spLocks noGrp="1" noChangeArrowheads="1"/>
          </p:cNvSpPr>
          <p:nvPr>
            <p:ph idx="1"/>
          </p:nvPr>
        </p:nvSpPr>
        <p:spPr/>
        <p:txBody>
          <a:bodyPr/>
          <a:lstStyle/>
          <a:p>
            <a:r>
              <a:rPr lang="en-US" sz="1800" dirty="0"/>
              <a:t>Generally, rents of real property are excluded from UBI under IRC §512(b)(3); rents of personal property are not excluded.</a:t>
            </a:r>
          </a:p>
          <a:p>
            <a:pPr lvl="1"/>
            <a:r>
              <a:rPr lang="en-US" sz="1600" dirty="0"/>
              <a:t>Special rules apply when rents are received from personal property leased with real property (mixed lease). See next slides.</a:t>
            </a:r>
          </a:p>
          <a:p>
            <a:pPr lvl="1"/>
            <a:r>
              <a:rPr lang="en-US" sz="1600" dirty="0"/>
              <a:t>Exceptions to rental exclusion (see next slides for details):</a:t>
            </a:r>
          </a:p>
          <a:p>
            <a:pPr lvl="2"/>
            <a:r>
              <a:rPr lang="en-US" sz="1400" dirty="0"/>
              <a:t>Rents based on net income or profit </a:t>
            </a:r>
          </a:p>
          <a:p>
            <a:pPr lvl="2"/>
            <a:r>
              <a:rPr lang="en-US" sz="1400" dirty="0"/>
              <a:t>Substantial services </a:t>
            </a:r>
          </a:p>
          <a:p>
            <a:pPr lvl="2"/>
            <a:r>
              <a:rPr lang="en-US" sz="1400" dirty="0"/>
              <a:t>If rents are derived from controlled organizations (§512(b)(13)) or debt-financed property (§514), they are included in computing UBI to the extent provided in those sections</a:t>
            </a:r>
          </a:p>
        </p:txBody>
      </p:sp>
    </p:spTree>
    <p:extLst>
      <p:ext uri="{BB962C8B-B14F-4D97-AF65-F5344CB8AC3E}">
        <p14:creationId xmlns:p14="http://schemas.microsoft.com/office/powerpoint/2010/main" val="654359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Rents from real property – mixed leases with personal property</a:t>
            </a:r>
          </a:p>
        </p:txBody>
      </p:sp>
      <p:sp>
        <p:nvSpPr>
          <p:cNvPr id="187395" name="Rectangle 3"/>
          <p:cNvSpPr>
            <a:spLocks noGrp="1" noChangeArrowheads="1"/>
          </p:cNvSpPr>
          <p:nvPr>
            <p:ph idx="1"/>
          </p:nvPr>
        </p:nvSpPr>
        <p:spPr/>
        <p:txBody>
          <a:bodyPr/>
          <a:lstStyle/>
          <a:p>
            <a:pPr>
              <a:spcBef>
                <a:spcPts val="500"/>
              </a:spcBef>
            </a:pPr>
            <a:r>
              <a:rPr lang="en-US" sz="1800" dirty="0"/>
              <a:t>Rents from personal property leased with real property (mixed leases) are excluded from UBII where the rent from personal property is an “incidental” amount of the total rent.</a:t>
            </a:r>
          </a:p>
          <a:p>
            <a:pPr lvl="1">
              <a:spcBef>
                <a:spcPts val="500"/>
              </a:spcBef>
            </a:pPr>
            <a:r>
              <a:rPr lang="en-US" sz="1600" dirty="0"/>
              <a:t>Rent from personal property is considered incidental if the rent attributable to it does not exceed 10% of the total rents from all the leased property.</a:t>
            </a:r>
          </a:p>
          <a:p>
            <a:pPr lvl="1">
              <a:spcBef>
                <a:spcPts val="500"/>
              </a:spcBef>
            </a:pPr>
            <a:r>
              <a:rPr lang="en-US" sz="1600" dirty="0"/>
              <a:t>Where the rent attributable to the personal property is more than 10% but does not exceed 50% of the total rent, only the rental income attributable to the real property is excluded from UBI.</a:t>
            </a:r>
          </a:p>
          <a:p>
            <a:pPr lvl="1">
              <a:spcBef>
                <a:spcPts val="500"/>
              </a:spcBef>
            </a:pPr>
            <a:r>
              <a:rPr lang="en-US" sz="1600" dirty="0"/>
              <a:t>Where the rent attributable to the personal property is more than 50% of the total rent, none of the rent (including the rent from real property) is excluded.</a:t>
            </a:r>
          </a:p>
          <a:p>
            <a:pPr>
              <a:spcBef>
                <a:spcPts val="500"/>
              </a:spcBef>
            </a:pPr>
            <a:r>
              <a:rPr lang="en-US" sz="1800" dirty="0"/>
              <a:t>Summary of mixed leases:</a:t>
            </a:r>
          </a:p>
          <a:p>
            <a:pPr lvl="1">
              <a:spcBef>
                <a:spcPts val="500"/>
              </a:spcBef>
            </a:pPr>
            <a:r>
              <a:rPr lang="en-US" sz="1600" dirty="0"/>
              <a:t>Personal property ≤ 10% = all rents excluded</a:t>
            </a:r>
          </a:p>
          <a:p>
            <a:pPr lvl="1">
              <a:spcBef>
                <a:spcPts val="500"/>
              </a:spcBef>
            </a:pPr>
            <a:r>
              <a:rPr lang="en-US" sz="1600" dirty="0"/>
              <a:t>Personal property &gt; 10% but ≤ 50% = only real property rents excluded</a:t>
            </a:r>
          </a:p>
          <a:p>
            <a:pPr lvl="1">
              <a:spcBef>
                <a:spcPts val="500"/>
              </a:spcBef>
            </a:pPr>
            <a:r>
              <a:rPr lang="en-US" sz="1600" dirty="0"/>
              <a:t>Personal property &gt; 50% = no rents excluded</a:t>
            </a:r>
          </a:p>
        </p:txBody>
      </p:sp>
    </p:spTree>
    <p:extLst>
      <p:ext uri="{BB962C8B-B14F-4D97-AF65-F5344CB8AC3E}">
        <p14:creationId xmlns:p14="http://schemas.microsoft.com/office/powerpoint/2010/main" val="370781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Rents from real property based on net profits</a:t>
            </a:r>
          </a:p>
        </p:txBody>
      </p:sp>
      <p:sp>
        <p:nvSpPr>
          <p:cNvPr id="187395" name="Rectangle 3"/>
          <p:cNvSpPr>
            <a:spLocks noGrp="1" noChangeArrowheads="1"/>
          </p:cNvSpPr>
          <p:nvPr>
            <p:ph idx="1"/>
          </p:nvPr>
        </p:nvSpPr>
        <p:spPr/>
        <p:txBody>
          <a:bodyPr/>
          <a:lstStyle/>
          <a:p>
            <a:r>
              <a:rPr lang="en-US" sz="1800" dirty="0"/>
              <a:t>Rental income exclusion does not apply if real or personal property rentals are measured by reference to the net income or profits from the property.</a:t>
            </a:r>
          </a:p>
          <a:p>
            <a:pPr lvl="1"/>
            <a:r>
              <a:rPr lang="en-US" sz="1600" dirty="0"/>
              <a:t>However, a lease based on a fixed percentage of the gross receipts or sales will not be taxed solely by reason of such lease. IRC §512(b)(3)(B)(ii).</a:t>
            </a:r>
          </a:p>
        </p:txBody>
      </p:sp>
    </p:spTree>
    <p:extLst>
      <p:ext uri="{BB962C8B-B14F-4D97-AF65-F5344CB8AC3E}">
        <p14:creationId xmlns:p14="http://schemas.microsoft.com/office/powerpoint/2010/main" val="203308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10EB6D-CC5B-48E1-BB66-827A505B4DFB}"/>
              </a:ext>
            </a:extLst>
          </p:cNvPr>
          <p:cNvGraphicFramePr>
            <a:graphicFrameLocks noChangeAspect="1"/>
          </p:cNvGraphicFramePr>
          <p:nvPr>
            <p:custDataLst>
              <p:tags r:id="rId1"/>
            </p:custDataLst>
            <p:extLst>
              <p:ext uri="{D42A27DB-BD31-4B8C-83A1-F6EECF244321}">
                <p14:modId xmlns:p14="http://schemas.microsoft.com/office/powerpoint/2010/main" val="649711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E110EB6D-CC5B-48E1-BB66-827A505B4D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Presenters</a:t>
            </a:r>
            <a:endParaRPr lang="en-GB" dirty="0"/>
          </a:p>
        </p:txBody>
      </p:sp>
      <p:sp>
        <p:nvSpPr>
          <p:cNvPr id="8" name="Content Placeholder 6">
            <a:extLst>
              <a:ext uri="{FF2B5EF4-FFF2-40B4-BE49-F238E27FC236}">
                <a16:creationId xmlns:a16="http://schemas.microsoft.com/office/drawing/2014/main" id="{404DCC55-1F88-4A04-A828-E453EDD86D6E}"/>
              </a:ext>
            </a:extLst>
          </p:cNvPr>
          <p:cNvSpPr txBox="1">
            <a:spLocks/>
          </p:cNvSpPr>
          <p:nvPr/>
        </p:nvSpPr>
        <p:spPr>
          <a:xfrm>
            <a:off x="624351" y="1409700"/>
            <a:ext cx="3662515" cy="1585615"/>
          </a:xfrm>
          <a:prstGeom prst="rect">
            <a:avLst/>
          </a:prstGeom>
          <a:ln>
            <a:solidFill>
              <a:schemeClr val="tx2"/>
            </a:solidFill>
          </a:ln>
        </p:spPr>
        <p:txBody>
          <a:bodyPr anchor="ctr" anchorCtr="0"/>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Justin Lowe</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Washington, DC</a:t>
            </a:r>
          </a:p>
          <a:p>
            <a:pPr marL="267320" lvl="1" indent="0">
              <a:spcBef>
                <a:spcPts val="0"/>
              </a:spcBef>
              <a:buFont typeface="EYInterstate Light" panose="02000506000000020004" pitchFamily="2" charset="0"/>
              <a:buNone/>
            </a:pPr>
            <a:r>
              <a:rPr lang="en-US" sz="1600" dirty="0"/>
              <a:t>justin.lowe@ey.com</a:t>
            </a:r>
          </a:p>
          <a:p>
            <a:pPr marL="267320" lvl="1" indent="0">
              <a:spcBef>
                <a:spcPts val="0"/>
              </a:spcBef>
              <a:buFont typeface="EYInterstate Light" panose="02000506000000020004" pitchFamily="2" charset="0"/>
              <a:buNone/>
            </a:pPr>
            <a:r>
              <a:rPr lang="en-US" sz="1600" dirty="0"/>
              <a:t>+1 202 327 7392</a:t>
            </a:r>
          </a:p>
        </p:txBody>
      </p:sp>
      <p:sp>
        <p:nvSpPr>
          <p:cNvPr id="9" name="Rectangle 8">
            <a:extLst>
              <a:ext uri="{FF2B5EF4-FFF2-40B4-BE49-F238E27FC236}">
                <a16:creationId xmlns:a16="http://schemas.microsoft.com/office/drawing/2014/main" id="{B52391C2-876D-4B45-9425-6D0F94897E07}"/>
              </a:ext>
            </a:extLst>
          </p:cNvPr>
          <p:cNvSpPr/>
          <p:nvPr/>
        </p:nvSpPr>
        <p:spPr>
          <a:xfrm>
            <a:off x="457201"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Content Placeholder 6">
            <a:extLst>
              <a:ext uri="{FF2B5EF4-FFF2-40B4-BE49-F238E27FC236}">
                <a16:creationId xmlns:a16="http://schemas.microsoft.com/office/drawing/2014/main" id="{E4B897F9-4373-4505-8380-78CD7C19F8A8}"/>
              </a:ext>
            </a:extLst>
          </p:cNvPr>
          <p:cNvSpPr txBox="1">
            <a:spLocks/>
          </p:cNvSpPr>
          <p:nvPr/>
        </p:nvSpPr>
        <p:spPr>
          <a:xfrm>
            <a:off x="5024284" y="14097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Joanna Zhong</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New York, NY</a:t>
            </a:r>
          </a:p>
          <a:p>
            <a:pPr marL="267320" lvl="1" indent="0">
              <a:spcBef>
                <a:spcPts val="0"/>
              </a:spcBef>
              <a:buFont typeface="EYInterstate Light" panose="02000506000000020004" pitchFamily="2" charset="0"/>
              <a:buNone/>
            </a:pPr>
            <a:r>
              <a:rPr lang="en-US" sz="1600" dirty="0"/>
              <a:t>joanna.zhong1@ey.com</a:t>
            </a:r>
          </a:p>
          <a:p>
            <a:pPr marL="267320" lvl="1" indent="0">
              <a:spcBef>
                <a:spcPts val="0"/>
              </a:spcBef>
              <a:buFont typeface="EYInterstate Light" panose="02000506000000020004" pitchFamily="2" charset="0"/>
              <a:buNone/>
            </a:pPr>
            <a:r>
              <a:rPr lang="en-US" sz="1600" dirty="0"/>
              <a:t>+1 212 773 6170</a:t>
            </a:r>
          </a:p>
        </p:txBody>
      </p:sp>
      <p:sp>
        <p:nvSpPr>
          <p:cNvPr id="11" name="Rectangle 10">
            <a:extLst>
              <a:ext uri="{FF2B5EF4-FFF2-40B4-BE49-F238E27FC236}">
                <a16:creationId xmlns:a16="http://schemas.microsoft.com/office/drawing/2014/main" id="{5EB78096-B09F-4FFA-8B59-5325119E2EB1}"/>
              </a:ext>
            </a:extLst>
          </p:cNvPr>
          <p:cNvSpPr/>
          <p:nvPr/>
        </p:nvSpPr>
        <p:spPr>
          <a:xfrm>
            <a:off x="4857134"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1854017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Rents from real property – rendering of personal services</a:t>
            </a:r>
          </a:p>
        </p:txBody>
      </p:sp>
      <p:sp>
        <p:nvSpPr>
          <p:cNvPr id="187395" name="Rectangle 3"/>
          <p:cNvSpPr>
            <a:spLocks noGrp="1" noChangeArrowheads="1"/>
          </p:cNvSpPr>
          <p:nvPr>
            <p:ph idx="1"/>
          </p:nvPr>
        </p:nvSpPr>
        <p:spPr/>
        <p:txBody>
          <a:bodyPr/>
          <a:lstStyle/>
          <a:p>
            <a:r>
              <a:rPr lang="en-US" sz="1800" dirty="0"/>
              <a:t>General rule: Payments for the use or occupancy of rooms or other space where services are also rendered to the occupant does not constitute rent from real property.</a:t>
            </a:r>
          </a:p>
          <a:p>
            <a:r>
              <a:rPr lang="en-US" sz="1800" dirty="0"/>
              <a:t>Services are considered rendered to the occupant if they are primarily for his/her convenience and are different from those usually or customarily rendered in connection with the rental of rooms or space for occupancy only.</a:t>
            </a:r>
          </a:p>
          <a:p>
            <a:pPr lvl="1"/>
            <a:r>
              <a:rPr lang="en-US" sz="1600" dirty="0"/>
              <a:t>Example: supplying of house-cleaning services</a:t>
            </a:r>
          </a:p>
          <a:p>
            <a:r>
              <a:rPr lang="en-US" sz="1800" dirty="0"/>
              <a:t>However, the furnishing of heat and light, the cleaning of public entrances, exits, stairways and lobbies, and the collection of trash are not considered services rendered to the occupant.</a:t>
            </a:r>
          </a:p>
        </p:txBody>
      </p:sp>
    </p:spTree>
    <p:extLst>
      <p:ext uri="{BB962C8B-B14F-4D97-AF65-F5344CB8AC3E}">
        <p14:creationId xmlns:p14="http://schemas.microsoft.com/office/powerpoint/2010/main" val="2644542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62F-41EF-4261-A857-860D9E9BEA89}"/>
              </a:ext>
            </a:extLst>
          </p:cNvPr>
          <p:cNvSpPr>
            <a:spLocks noGrp="1"/>
          </p:cNvSpPr>
          <p:nvPr>
            <p:ph type="title"/>
          </p:nvPr>
        </p:nvSpPr>
        <p:spPr/>
        <p:txBody>
          <a:bodyPr/>
          <a:lstStyle/>
          <a:p>
            <a:r>
              <a:rPr lang="en-US" dirty="0"/>
              <a:t>Polling question</a:t>
            </a:r>
          </a:p>
        </p:txBody>
      </p:sp>
      <p:sp>
        <p:nvSpPr>
          <p:cNvPr id="8" name="Content Placeholder 7">
            <a:extLst>
              <a:ext uri="{FF2B5EF4-FFF2-40B4-BE49-F238E27FC236}">
                <a16:creationId xmlns:a16="http://schemas.microsoft.com/office/drawing/2014/main" id="{5485D585-EC9D-44E9-9737-B224877D00A6}"/>
              </a:ext>
            </a:extLst>
          </p:cNvPr>
          <p:cNvSpPr>
            <a:spLocks noGrp="1"/>
          </p:cNvSpPr>
          <p:nvPr>
            <p:ph idx="1"/>
          </p:nvPr>
        </p:nvSpPr>
        <p:spPr/>
        <p:txBody>
          <a:bodyPr/>
          <a:lstStyle/>
          <a:p>
            <a:pPr marL="0" indent="0">
              <a:buNone/>
            </a:pPr>
            <a:r>
              <a:rPr lang="en-US" sz="1800" dirty="0"/>
              <a:t>Which of the following are true:</a:t>
            </a:r>
          </a:p>
          <a:p>
            <a:endParaRPr lang="en-US" sz="1800" dirty="0"/>
          </a:p>
          <a:p>
            <a:pPr marL="457200" indent="-457200">
              <a:buFont typeface="+mj-lt"/>
              <a:buAutoNum type="alphaUcPeriod"/>
            </a:pPr>
            <a:r>
              <a:rPr lang="en-US" sz="1800" dirty="0"/>
              <a:t>Rent from personal property is considered incidental if the rent attributable to it does not exceed 10% of the total rents from all the leased property.</a:t>
            </a:r>
          </a:p>
          <a:p>
            <a:pPr marL="457200" indent="-457200">
              <a:buFont typeface="+mj-lt"/>
              <a:buAutoNum type="alphaUcPeriod"/>
            </a:pPr>
            <a:r>
              <a:rPr lang="en-US" sz="1800" dirty="0"/>
              <a:t>Where the rent attributable to the personal property is more than 10% but does not exceed 50% of the total rent, only the rental income attributable to the real property is excluded from UBI.</a:t>
            </a:r>
          </a:p>
          <a:p>
            <a:pPr marL="457200" indent="-457200">
              <a:buFont typeface="+mj-lt"/>
              <a:buAutoNum type="alphaUcPeriod"/>
            </a:pPr>
            <a:r>
              <a:rPr lang="en-US" sz="1800" dirty="0"/>
              <a:t>Where the rent attributable to the personal property is more than 50% of the total rent, none of the rent (including the rent from real property) is excluded.</a:t>
            </a:r>
          </a:p>
          <a:p>
            <a:pPr marL="457200" indent="-457200">
              <a:buFont typeface="+mj-lt"/>
              <a:buAutoNum type="alphaUcPeriod"/>
            </a:pPr>
            <a:r>
              <a:rPr lang="en-US" sz="1800" dirty="0"/>
              <a:t>All of the above are true</a:t>
            </a:r>
          </a:p>
        </p:txBody>
      </p:sp>
    </p:spTree>
    <p:extLst>
      <p:ext uri="{BB962C8B-B14F-4D97-AF65-F5344CB8AC3E}">
        <p14:creationId xmlns:p14="http://schemas.microsoft.com/office/powerpoint/2010/main" val="221067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from controlled organizations</a:t>
            </a:r>
          </a:p>
        </p:txBody>
      </p:sp>
      <p:sp>
        <p:nvSpPr>
          <p:cNvPr id="187395" name="Rectangle 3"/>
          <p:cNvSpPr>
            <a:spLocks noGrp="1" noChangeArrowheads="1"/>
          </p:cNvSpPr>
          <p:nvPr>
            <p:ph idx="1"/>
          </p:nvPr>
        </p:nvSpPr>
        <p:spPr/>
        <p:txBody>
          <a:bodyPr/>
          <a:lstStyle/>
          <a:p>
            <a:r>
              <a:rPr lang="en-US" sz="1800" dirty="0"/>
              <a:t>Generally, passive income (interest, annuities, royalties and rents) is excluded from UBI. </a:t>
            </a:r>
          </a:p>
          <a:p>
            <a:r>
              <a:rPr lang="en-US" sz="1800" dirty="0"/>
              <a:t>Exception under IRC §512(b)(13) for qualified specified payments </a:t>
            </a:r>
            <a:br>
              <a:rPr lang="en-US" sz="1800" dirty="0"/>
            </a:br>
            <a:r>
              <a:rPr lang="en-US" sz="1800" dirty="0"/>
              <a:t>(if met, then the income is UBI):</a:t>
            </a:r>
          </a:p>
          <a:p>
            <a:pPr lvl="1"/>
            <a:r>
              <a:rPr lang="en-US" sz="1600" dirty="0"/>
              <a:t>Interest, annuities, royalties and rents (net of any directly connected deductions) received or accrued by a controlling entity from a </a:t>
            </a:r>
            <a:br>
              <a:rPr lang="en-US" sz="1600" dirty="0"/>
            </a:br>
            <a:r>
              <a:rPr lang="en-US" sz="1600" dirty="0"/>
              <a:t>controlled entity</a:t>
            </a:r>
          </a:p>
          <a:p>
            <a:pPr lvl="1"/>
            <a:r>
              <a:rPr lang="en-US" sz="1600" dirty="0"/>
              <a:t>To the extent the payment reduces the net unrelated income of the controlled entity (or increases net unrelated loss):</a:t>
            </a:r>
          </a:p>
          <a:p>
            <a:pPr lvl="2"/>
            <a:r>
              <a:rPr lang="en-US" sz="1400" dirty="0"/>
              <a:t>Net unrelated income for an exempt organization is its UBI.</a:t>
            </a:r>
          </a:p>
          <a:p>
            <a:pPr lvl="2"/>
            <a:r>
              <a:rPr lang="en-US" sz="1400" dirty="0"/>
              <a:t>For a non-EO entity, the portion of its taxable income that would be UBI if the taxable entity were exempt and had the same purposes as the controlling organization.</a:t>
            </a:r>
          </a:p>
        </p:txBody>
      </p:sp>
    </p:spTree>
    <p:extLst>
      <p:ext uri="{BB962C8B-B14F-4D97-AF65-F5344CB8AC3E}">
        <p14:creationId xmlns:p14="http://schemas.microsoft.com/office/powerpoint/2010/main" val="100160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from controlled organizations (cont’d)</a:t>
            </a:r>
          </a:p>
        </p:txBody>
      </p:sp>
      <p:sp>
        <p:nvSpPr>
          <p:cNvPr id="187395" name="Rectangle 3"/>
          <p:cNvSpPr>
            <a:spLocks noGrp="1" noChangeArrowheads="1"/>
          </p:cNvSpPr>
          <p:nvPr>
            <p:ph idx="1"/>
          </p:nvPr>
        </p:nvSpPr>
        <p:spPr/>
        <p:txBody>
          <a:bodyPr/>
          <a:lstStyle/>
          <a:p>
            <a:r>
              <a:rPr lang="en-US" sz="1800" dirty="0"/>
              <a:t>Control defined</a:t>
            </a:r>
          </a:p>
          <a:p>
            <a:pPr lvl="1"/>
            <a:r>
              <a:rPr lang="en-US" sz="1600" dirty="0"/>
              <a:t>An entity is a “controlled” organization if the controlling organization owns:</a:t>
            </a:r>
          </a:p>
          <a:p>
            <a:pPr lvl="2"/>
            <a:r>
              <a:rPr lang="en-US" sz="1400" dirty="0"/>
              <a:t>By vote or value more than 50% of the corporation’s stock</a:t>
            </a:r>
          </a:p>
          <a:p>
            <a:pPr lvl="2"/>
            <a:r>
              <a:rPr lang="en-US" sz="1400" dirty="0"/>
              <a:t>More than 50% of a partnership’s profits or capital interests</a:t>
            </a:r>
          </a:p>
          <a:p>
            <a:pPr lvl="2"/>
            <a:r>
              <a:rPr lang="en-US" sz="1400" dirty="0"/>
              <a:t>More than 50% of the beneficial interests in an organization (other than a corporation or partnership)</a:t>
            </a:r>
          </a:p>
          <a:p>
            <a:pPr lvl="1"/>
            <a:r>
              <a:rPr lang="en-US" sz="1600" dirty="0"/>
              <a:t>An exempt parent organization is treated as controlling any subsidiary in which it holds more than 50% of the voting power or value, whether directly (as in first-tier sub) or indirectly (as in second-tier sub).</a:t>
            </a:r>
          </a:p>
          <a:p>
            <a:pPr lvl="1"/>
            <a:r>
              <a:rPr lang="en-US" sz="1800" dirty="0">
                <a:effectLst/>
                <a:latin typeface="Calibri" panose="020F0502020204030204" pitchFamily="34" charset="0"/>
                <a:ea typeface="Times New Roman" panose="02020603050405020304" pitchFamily="18" charset="0"/>
              </a:rPr>
              <a:t>To determine a tax-exempt organization’s indirect ownership </a:t>
            </a:r>
            <a:r>
              <a:rPr lang="en-US" sz="1600" dirty="0"/>
              <a:t>of a corporation, a partnership or any other organization, apply the principles of section 318 (constructive ownership).</a:t>
            </a:r>
          </a:p>
        </p:txBody>
      </p:sp>
    </p:spTree>
    <p:extLst>
      <p:ext uri="{BB962C8B-B14F-4D97-AF65-F5344CB8AC3E}">
        <p14:creationId xmlns:p14="http://schemas.microsoft.com/office/powerpoint/2010/main" val="602780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from controlled organizations (cont’d)</a:t>
            </a:r>
          </a:p>
        </p:txBody>
      </p:sp>
      <p:sp>
        <p:nvSpPr>
          <p:cNvPr id="187395" name="Rectangle 3"/>
          <p:cNvSpPr>
            <a:spLocks noGrp="1" noChangeArrowheads="1"/>
          </p:cNvSpPr>
          <p:nvPr>
            <p:ph idx="1"/>
          </p:nvPr>
        </p:nvSpPr>
        <p:spPr/>
        <p:txBody>
          <a:bodyPr/>
          <a:lstStyle/>
          <a:p>
            <a:r>
              <a:rPr lang="en-US" sz="1800" dirty="0"/>
              <a:t>Special rule for qualified specified payments made pursuant to a written binding contract in effect on August 17, 2006.</a:t>
            </a:r>
          </a:p>
          <a:p>
            <a:pPr lvl="1"/>
            <a:r>
              <a:rPr lang="en-US" sz="1600" dirty="0"/>
              <a:t>The special rule treats such payments as being UBI and also subject to a penalty to the extent the payments exceed fair market value (FMV) under IRC §482.</a:t>
            </a:r>
          </a:p>
          <a:p>
            <a:pPr lvl="2"/>
            <a:r>
              <a:rPr lang="en-US" sz="1400" dirty="0"/>
              <a:t>Payment amounts that are at FMV are not treated as UBI and not subject to </a:t>
            </a:r>
            <a:br>
              <a:rPr lang="en-US" sz="1400" dirty="0"/>
            </a:br>
            <a:r>
              <a:rPr lang="en-US" sz="1400" dirty="0"/>
              <a:t>the penalty.</a:t>
            </a:r>
          </a:p>
          <a:p>
            <a:pPr lvl="1"/>
            <a:r>
              <a:rPr lang="en-US" sz="1600" dirty="0"/>
              <a:t>Penalty is an additional 20% tax on the excess amount over FMV.</a:t>
            </a:r>
          </a:p>
          <a:p>
            <a:pPr lvl="1"/>
            <a:r>
              <a:rPr lang="en-US" sz="1600" dirty="0"/>
              <a:t>This provision was made permanent under the Protecting Americans from Tax Hikes Act of 2015.</a:t>
            </a:r>
          </a:p>
          <a:p>
            <a:pPr lvl="2"/>
            <a:r>
              <a:rPr lang="en-US" sz="1400" dirty="0"/>
              <a:t>However, the rule still applies only to payments pursuant to binding written contracts in effect on August 17, 2006.</a:t>
            </a:r>
            <a:endParaRPr lang="en-US" dirty="0"/>
          </a:p>
        </p:txBody>
      </p:sp>
    </p:spTree>
    <p:extLst>
      <p:ext uri="{BB962C8B-B14F-4D97-AF65-F5344CB8AC3E}">
        <p14:creationId xmlns:p14="http://schemas.microsoft.com/office/powerpoint/2010/main" val="3308658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Gains or losses from dispositions of property – </a:t>
            </a:r>
            <a:br>
              <a:rPr lang="en-US" dirty="0"/>
            </a:br>
            <a:r>
              <a:rPr lang="en-US" dirty="0"/>
              <a:t>IRC §512(b)(5)</a:t>
            </a:r>
          </a:p>
        </p:txBody>
      </p:sp>
      <p:sp>
        <p:nvSpPr>
          <p:cNvPr id="188419" name="Rectangle 3"/>
          <p:cNvSpPr>
            <a:spLocks noGrp="1" noChangeArrowheads="1"/>
          </p:cNvSpPr>
          <p:nvPr>
            <p:ph idx="1"/>
          </p:nvPr>
        </p:nvSpPr>
        <p:spPr/>
        <p:txBody>
          <a:bodyPr/>
          <a:lstStyle/>
          <a:p>
            <a:r>
              <a:rPr lang="en-US" sz="1800" dirty="0"/>
              <a:t>General rule: gains or losses from the sale, exchange or other disposition of property do not constitute UBI.</a:t>
            </a:r>
          </a:p>
          <a:p>
            <a:pPr lvl="1"/>
            <a:r>
              <a:rPr lang="en-US" sz="1600" dirty="0"/>
              <a:t>Exceptions: </a:t>
            </a:r>
          </a:p>
          <a:p>
            <a:pPr lvl="2"/>
            <a:r>
              <a:rPr lang="en-US" sz="1400" dirty="0"/>
              <a:t>Stock in trade or other property of a kind that would properly be includible in inventory if on hand at the end of the tax year </a:t>
            </a:r>
          </a:p>
          <a:p>
            <a:pPr lvl="2"/>
            <a:r>
              <a:rPr lang="en-US" sz="1400" dirty="0"/>
              <a:t>Property held primarily for sale to customers in the ordinary course of the trade or business</a:t>
            </a:r>
          </a:p>
          <a:p>
            <a:r>
              <a:rPr lang="en-US" sz="1800" dirty="0"/>
              <a:t>If gain/loss is derived from the sale or other disposition of debt-financed property, it is included in UBI to the extent provided in section 514.</a:t>
            </a:r>
          </a:p>
          <a:p>
            <a:r>
              <a:rPr lang="en-US" sz="1800" dirty="0"/>
              <a:t>Depreciation recapture provisions of §§1245 and 1250 may apply and treat certain recapture amounts as UBI.</a:t>
            </a:r>
          </a:p>
        </p:txBody>
      </p:sp>
    </p:spTree>
    <p:extLst>
      <p:ext uri="{BB962C8B-B14F-4D97-AF65-F5344CB8AC3E}">
        <p14:creationId xmlns:p14="http://schemas.microsoft.com/office/powerpoint/2010/main" val="4138585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activities</a:t>
            </a:r>
          </a:p>
        </p:txBody>
      </p:sp>
      <p:sp>
        <p:nvSpPr>
          <p:cNvPr id="189443" name="Rectangle 3"/>
          <p:cNvSpPr>
            <a:spLocks noGrp="1" noChangeArrowheads="1"/>
          </p:cNvSpPr>
          <p:nvPr>
            <p:ph idx="1"/>
          </p:nvPr>
        </p:nvSpPr>
        <p:spPr/>
        <p:txBody>
          <a:bodyPr/>
          <a:lstStyle/>
          <a:p>
            <a:r>
              <a:rPr lang="en-US" altLang="en-US" sz="1800" dirty="0"/>
              <a:t>General rule: Income from research activities is excluded in computing UBI if the research is performed:</a:t>
            </a:r>
          </a:p>
          <a:p>
            <a:pPr lvl="1"/>
            <a:r>
              <a:rPr lang="en-US" altLang="en-US" sz="1600" dirty="0"/>
              <a:t>For the United States, or any of its agencies or instrumentalities, or any state or political subdivision thereof (IRC §512(b)(7))</a:t>
            </a:r>
          </a:p>
          <a:p>
            <a:pPr lvl="1"/>
            <a:r>
              <a:rPr lang="en-US" altLang="en-US" sz="1600" dirty="0"/>
              <a:t>For any person by a college, university or hospital (IRC §512(b)(8))</a:t>
            </a:r>
          </a:p>
          <a:p>
            <a:pPr lvl="1"/>
            <a:r>
              <a:rPr lang="en-US" altLang="en-US" sz="1600" dirty="0"/>
              <a:t>For any person by an organization operated primarily for the purpose of carrying on fundamental research. The results of such research must be freely available to the general public. The key consideration with respect to this modification is that the nature of the research is “fundamental” rather than “applied” (IRC §512(b)(9)).</a:t>
            </a:r>
          </a:p>
          <a:p>
            <a:r>
              <a:rPr lang="en-US" altLang="en-US" sz="1800" dirty="0"/>
              <a:t>The term “research” is not defined in the IRC. However, Treasury regulations indicate that research does not include activities of a type ordinarily carried on as an incident to commercial or industrial operations; for example, the ordinary testing or inspection of materials </a:t>
            </a:r>
            <a:r>
              <a:rPr lang="en-US" altLang="en-US" sz="1800" spc="-20" dirty="0"/>
              <a:t>or products, or the designing or construction of equipment or buildings.</a:t>
            </a:r>
            <a:endParaRPr lang="en-US" sz="1800" spc="-20" dirty="0"/>
          </a:p>
        </p:txBody>
      </p:sp>
    </p:spTree>
    <p:extLst>
      <p:ext uri="{BB962C8B-B14F-4D97-AF65-F5344CB8AC3E}">
        <p14:creationId xmlns:p14="http://schemas.microsoft.com/office/powerpoint/2010/main" val="4015090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IRC 512(e) – special rule applicable to S corporations</a:t>
            </a:r>
          </a:p>
        </p:txBody>
      </p:sp>
      <p:sp>
        <p:nvSpPr>
          <p:cNvPr id="192515" name="Rectangle 3"/>
          <p:cNvSpPr>
            <a:spLocks noGrp="1" noChangeArrowheads="1"/>
          </p:cNvSpPr>
          <p:nvPr>
            <p:ph idx="1"/>
          </p:nvPr>
        </p:nvSpPr>
        <p:spPr/>
        <p:txBody>
          <a:bodyPr/>
          <a:lstStyle/>
          <a:p>
            <a:r>
              <a:rPr lang="en-US" sz="1800" dirty="0"/>
              <a:t>General rule – if a §501(c)(3) organization (or trust that is part of a §401(a) qualified plan) holds stock in an S corporation:</a:t>
            </a:r>
          </a:p>
          <a:p>
            <a:pPr lvl="1"/>
            <a:r>
              <a:rPr lang="en-US" sz="1600" dirty="0"/>
              <a:t>Such interest shall be treated as an interest in an unrelated trade or business.</a:t>
            </a:r>
          </a:p>
          <a:p>
            <a:pPr lvl="1"/>
            <a:r>
              <a:rPr lang="en-US" sz="1600" dirty="0"/>
              <a:t>All items of income, loss or deduction, as well as any gain or loss on the disposition of the stock in the S corporation, is treated as unrelated business income.</a:t>
            </a:r>
          </a:p>
        </p:txBody>
      </p:sp>
    </p:spTree>
    <p:extLst>
      <p:ext uri="{BB962C8B-B14F-4D97-AF65-F5344CB8AC3E}">
        <p14:creationId xmlns:p14="http://schemas.microsoft.com/office/powerpoint/2010/main" val="286065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with medium confidence">
            <a:extLst>
              <a:ext uri="{FF2B5EF4-FFF2-40B4-BE49-F238E27FC236}">
                <a16:creationId xmlns:a16="http://schemas.microsoft.com/office/drawing/2014/main" id="{1738C280-B1EF-45D4-B840-F104ACD70B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479"/>
          <a:stretch/>
        </p:blipFill>
        <p:spPr>
          <a:xfrm>
            <a:off x="9525" y="3175"/>
            <a:ext cx="9134476" cy="7120639"/>
          </a:xfrm>
          <a:prstGeom prst="rect">
            <a:avLst/>
          </a:prstGeom>
        </p:spPr>
      </p:pic>
      <p:graphicFrame>
        <p:nvGraphicFramePr>
          <p:cNvPr id="8" name="Object 7" hidden="1">
            <a:extLst>
              <a:ext uri="{FF2B5EF4-FFF2-40B4-BE49-F238E27FC236}">
                <a16:creationId xmlns:a16="http://schemas.microsoft.com/office/drawing/2014/main" id="{AB119BEC-9944-4021-854F-E10BFE1DF9AF}"/>
              </a:ext>
            </a:extLst>
          </p:cNvPr>
          <p:cNvGraphicFramePr>
            <a:graphicFrameLocks noChangeAspect="1"/>
          </p:cNvGraphicFramePr>
          <p:nvPr>
            <p:custDataLst>
              <p:tags r:id="rId1"/>
            </p:custDataLst>
            <p:extLst>
              <p:ext uri="{D42A27DB-BD31-4B8C-83A1-F6EECF244321}">
                <p14:modId xmlns:p14="http://schemas.microsoft.com/office/powerpoint/2010/main" val="13860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AB119BEC-9944-4021-854F-E10BFE1DF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UBI from debt-financed property</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9804B8F7-15D4-4E86-90DA-A7808478C8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8AC148CD-774E-4300-8435-2E4923ABA341}"/>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2816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Code §512(b)(4) and §514 – debt-financed property</a:t>
            </a:r>
          </a:p>
        </p:txBody>
      </p:sp>
      <p:sp>
        <p:nvSpPr>
          <p:cNvPr id="3" name="Content Placeholder 2"/>
          <p:cNvSpPr>
            <a:spLocks noGrp="1"/>
          </p:cNvSpPr>
          <p:nvPr>
            <p:ph idx="1"/>
          </p:nvPr>
        </p:nvSpPr>
        <p:spPr/>
        <p:txBody>
          <a:bodyPr/>
          <a:lstStyle/>
          <a:p>
            <a:pPr>
              <a:spcBef>
                <a:spcPts val="600"/>
              </a:spcBef>
            </a:pPr>
            <a:r>
              <a:rPr lang="en-IN" sz="1800" dirty="0"/>
              <a:t>Income from debt-financed property is taxable in the proportion to which the property is debt-financed.</a:t>
            </a:r>
          </a:p>
          <a:p>
            <a:pPr>
              <a:spcBef>
                <a:spcPts val="600"/>
              </a:spcBef>
            </a:pPr>
            <a:r>
              <a:rPr lang="en-IN" sz="1800" dirty="0"/>
              <a:t>Debt-financed property:</a:t>
            </a:r>
          </a:p>
          <a:p>
            <a:pPr lvl="1">
              <a:spcBef>
                <a:spcPts val="600"/>
              </a:spcBef>
            </a:pPr>
            <a:r>
              <a:rPr lang="en-IN" sz="1600" dirty="0"/>
              <a:t>Usually associated with real property and improvements to real property</a:t>
            </a:r>
          </a:p>
          <a:p>
            <a:pPr lvl="1">
              <a:spcBef>
                <a:spcPts val="600"/>
              </a:spcBef>
            </a:pPr>
            <a:r>
              <a:rPr lang="en-IN" sz="1600" dirty="0"/>
              <a:t>Definition: all property held to produce income with respect to which there is an “acquisition indebtedness” at any time during the tax year</a:t>
            </a:r>
          </a:p>
          <a:p>
            <a:pPr lvl="2">
              <a:spcBef>
                <a:spcPts val="600"/>
              </a:spcBef>
            </a:pPr>
            <a:r>
              <a:rPr lang="en-IN" sz="1400" dirty="0"/>
              <a:t>Examples: rental real estate, tangible personal property and corporate stock</a:t>
            </a:r>
          </a:p>
          <a:p>
            <a:pPr>
              <a:spcBef>
                <a:spcPts val="600"/>
              </a:spcBef>
            </a:pPr>
            <a:r>
              <a:rPr lang="en-IN" sz="1800" dirty="0"/>
              <a:t>Deductions directly connected with the property or its income are allowed in the same proportion.</a:t>
            </a:r>
          </a:p>
          <a:p>
            <a:pPr>
              <a:spcBef>
                <a:spcPts val="600"/>
              </a:spcBef>
            </a:pPr>
            <a:r>
              <a:rPr lang="en-IN" sz="1800" dirty="0"/>
              <a:t>Depreciation must be computed on the straight-line method.</a:t>
            </a:r>
          </a:p>
        </p:txBody>
      </p:sp>
    </p:spTree>
    <p:extLst>
      <p:ext uri="{BB962C8B-B14F-4D97-AF65-F5344CB8AC3E}">
        <p14:creationId xmlns:p14="http://schemas.microsoft.com/office/powerpoint/2010/main" val="290792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8A8C-FB5E-4898-A46C-48698155F45C}"/>
              </a:ext>
            </a:extLst>
          </p:cNvPr>
          <p:cNvSpPr>
            <a:spLocks noGrp="1"/>
          </p:cNvSpPr>
          <p:nvPr>
            <p:ph type="title"/>
          </p:nvPr>
        </p:nvSpPr>
        <p:spPr/>
        <p:txBody>
          <a:bodyPr/>
          <a:lstStyle/>
          <a:p>
            <a:r>
              <a:rPr lang="en-US" dirty="0"/>
              <a:t>Learning objectives</a:t>
            </a:r>
          </a:p>
        </p:txBody>
      </p:sp>
      <p:sp>
        <p:nvSpPr>
          <p:cNvPr id="3" name="Slide Number Placeholder 2">
            <a:extLst>
              <a:ext uri="{FF2B5EF4-FFF2-40B4-BE49-F238E27FC236}">
                <a16:creationId xmlns:a16="http://schemas.microsoft.com/office/drawing/2014/main" id="{EF4F0067-4CA8-4D2C-99BC-677E5DECA6F0}"/>
              </a:ext>
            </a:extLst>
          </p:cNvPr>
          <p:cNvSpPr>
            <a:spLocks noGrp="1"/>
          </p:cNvSpPr>
          <p:nvPr>
            <p:ph type="sldNum" sz="quarter" idx="12"/>
          </p:nvPr>
        </p:nvSpPr>
        <p:spPr/>
        <p:txBody>
          <a:bodyPr/>
          <a:lstStyle/>
          <a:p>
            <a:r>
              <a:rPr lang="en-GB"/>
              <a:t>Page </a:t>
            </a:r>
            <a:fld id="{F1BC30E3-FFE5-4B91-AA19-87A149EBB9EE}" type="slidenum">
              <a:rPr smtClean="0"/>
              <a:pPr/>
              <a:t>3</a:t>
            </a:fld>
            <a:endParaRPr dirty="0"/>
          </a:p>
        </p:txBody>
      </p:sp>
      <p:sp>
        <p:nvSpPr>
          <p:cNvPr id="4" name="Content Placeholder 3">
            <a:extLst>
              <a:ext uri="{FF2B5EF4-FFF2-40B4-BE49-F238E27FC236}">
                <a16:creationId xmlns:a16="http://schemas.microsoft.com/office/drawing/2014/main" id="{298B680B-B8F6-46B0-B73D-47F9AED40FAC}"/>
              </a:ext>
            </a:extLst>
          </p:cNvPr>
          <p:cNvSpPr>
            <a:spLocks noGrp="1"/>
          </p:cNvSpPr>
          <p:nvPr>
            <p:ph idx="1"/>
          </p:nvPr>
        </p:nvSpPr>
        <p:spPr>
          <a:xfrm>
            <a:off x="457200" y="1137920"/>
            <a:ext cx="8368017" cy="4947920"/>
          </a:xfrm>
        </p:spPr>
        <p:txBody>
          <a:bodyPr/>
          <a:lstStyle/>
          <a:p>
            <a:r>
              <a:rPr lang="en-US" sz="1800" dirty="0"/>
              <a:t>Recognize the activities that can give rise to unrelated business income (UBI).</a:t>
            </a:r>
          </a:p>
          <a:p>
            <a:r>
              <a:rPr lang="en-US" sz="1800" dirty="0"/>
              <a:t>Identify UBI exclusions and modifications that can apply.</a:t>
            </a:r>
          </a:p>
          <a:p>
            <a:r>
              <a:rPr lang="en-US" sz="1800" dirty="0"/>
              <a:t>Identify the deductions available to reduce UBI.</a:t>
            </a:r>
          </a:p>
          <a:p>
            <a:r>
              <a:rPr lang="en-US" sz="1800" dirty="0"/>
              <a:t>Identify common UBI-generating activities and the IRS’s areas of focus related to UBI.</a:t>
            </a:r>
          </a:p>
        </p:txBody>
      </p:sp>
    </p:spTree>
    <p:extLst>
      <p:ext uri="{BB962C8B-B14F-4D97-AF65-F5344CB8AC3E}">
        <p14:creationId xmlns:p14="http://schemas.microsoft.com/office/powerpoint/2010/main" val="3733150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Definition of acquisition indebtedness</a:t>
            </a:r>
          </a:p>
        </p:txBody>
      </p:sp>
      <p:sp>
        <p:nvSpPr>
          <p:cNvPr id="3" name="Content Placeholder 2"/>
          <p:cNvSpPr>
            <a:spLocks noGrp="1"/>
          </p:cNvSpPr>
          <p:nvPr>
            <p:ph idx="1"/>
          </p:nvPr>
        </p:nvSpPr>
        <p:spPr/>
        <p:txBody>
          <a:bodyPr/>
          <a:lstStyle/>
          <a:p>
            <a:r>
              <a:rPr lang="en-IN" sz="1800" dirty="0"/>
              <a:t>The unpaid balance of debt incurred by the organization:</a:t>
            </a:r>
          </a:p>
          <a:p>
            <a:pPr lvl="1"/>
            <a:r>
              <a:rPr lang="en-IN" sz="1600" dirty="0"/>
              <a:t>When acquiring or improving property</a:t>
            </a:r>
          </a:p>
          <a:p>
            <a:pPr lvl="1"/>
            <a:r>
              <a:rPr lang="en-IN" sz="1600" dirty="0"/>
              <a:t>Before acquiring or improving the property if the debt would not have been incurred but for the acquisition or improvement </a:t>
            </a:r>
          </a:p>
          <a:p>
            <a:pPr lvl="1" indent="0">
              <a:buNone/>
            </a:pPr>
            <a:r>
              <a:rPr lang="en-IN" sz="1600" dirty="0"/>
              <a:t>Or</a:t>
            </a:r>
          </a:p>
          <a:p>
            <a:pPr lvl="1"/>
            <a:r>
              <a:rPr lang="en-IN" sz="1600" dirty="0"/>
              <a:t>After acquiring or improving the property, if:</a:t>
            </a:r>
          </a:p>
          <a:p>
            <a:pPr lvl="2"/>
            <a:r>
              <a:rPr lang="en-IN" sz="1400" dirty="0"/>
              <a:t>The debt would not have been incurred but for the acquisition or improvement. </a:t>
            </a:r>
          </a:p>
          <a:p>
            <a:pPr lvl="2"/>
            <a:r>
              <a:rPr lang="en-IN" sz="1400" dirty="0"/>
              <a:t>The incurrence of such debt was reasonably foreseeable when the property was acquired or improved.</a:t>
            </a:r>
          </a:p>
        </p:txBody>
      </p:sp>
    </p:spTree>
    <p:extLst>
      <p:ext uri="{BB962C8B-B14F-4D97-AF65-F5344CB8AC3E}">
        <p14:creationId xmlns:p14="http://schemas.microsoft.com/office/powerpoint/2010/main" val="49181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Acquisition of mortgaged property</a:t>
            </a:r>
          </a:p>
        </p:txBody>
      </p:sp>
      <p:sp>
        <p:nvSpPr>
          <p:cNvPr id="3" name="Content Placeholder 2"/>
          <p:cNvSpPr>
            <a:spLocks noGrp="1"/>
          </p:cNvSpPr>
          <p:nvPr>
            <p:ph idx="1"/>
          </p:nvPr>
        </p:nvSpPr>
        <p:spPr/>
        <p:txBody>
          <a:bodyPr/>
          <a:lstStyle/>
          <a:p>
            <a:r>
              <a:rPr lang="en-IN" sz="1800" dirty="0"/>
              <a:t>General rule: if property is acquired subject to a mortgage, the debt secured by the mortgage is treated as acquisition indebtedness, even if the organization does not assume, or agree to pay, the indebtedness.</a:t>
            </a:r>
          </a:p>
          <a:p>
            <a:r>
              <a:rPr lang="en-IN" sz="1800" dirty="0"/>
              <a:t>Exceptions:</a:t>
            </a:r>
          </a:p>
          <a:p>
            <a:pPr lvl="1"/>
            <a:r>
              <a:rPr lang="en-IN" sz="1600" dirty="0"/>
              <a:t>Where property subject to a mortgage is acquired by </a:t>
            </a:r>
            <a:r>
              <a:rPr lang="en-IN" sz="1600" b="1" dirty="0"/>
              <a:t>bequest</a:t>
            </a:r>
            <a:r>
              <a:rPr lang="en-IN" sz="1600" dirty="0"/>
              <a:t> or </a:t>
            </a:r>
            <a:r>
              <a:rPr lang="en-IN" sz="1600" b="1" dirty="0"/>
              <a:t>devise</a:t>
            </a:r>
            <a:r>
              <a:rPr lang="en-IN" sz="1600" dirty="0"/>
              <a:t>, the debt secured by the mortgage is not treated as acquisition indebtedness during a period of 10 years following the date of the acquisition.</a:t>
            </a:r>
          </a:p>
          <a:p>
            <a:pPr lvl="1"/>
            <a:r>
              <a:rPr lang="en-IN" sz="1600" dirty="0"/>
              <a:t>Where property is acquired by </a:t>
            </a:r>
            <a:r>
              <a:rPr lang="en-IN" sz="1600" b="1" dirty="0"/>
              <a:t>gift</a:t>
            </a:r>
            <a:r>
              <a:rPr lang="en-IN" sz="1600" dirty="0"/>
              <a:t> subject to a mortgage that was placed on the property more than five years before the gift and the property was held by the donor more than five years before the gift, the debt secured by the mortgage is not treated as acquisition indebtedness during a period of 10 years following the date of the gift.</a:t>
            </a:r>
          </a:p>
        </p:txBody>
      </p:sp>
    </p:spTree>
    <p:extLst>
      <p:ext uri="{BB962C8B-B14F-4D97-AF65-F5344CB8AC3E}">
        <p14:creationId xmlns:p14="http://schemas.microsoft.com/office/powerpoint/2010/main" val="2738556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a:t>
            </a:r>
          </a:p>
        </p:txBody>
      </p:sp>
      <p:sp>
        <p:nvSpPr>
          <p:cNvPr id="3" name="Content Placeholder 2"/>
          <p:cNvSpPr>
            <a:spLocks noGrp="1"/>
          </p:cNvSpPr>
          <p:nvPr>
            <p:ph idx="1"/>
          </p:nvPr>
        </p:nvSpPr>
        <p:spPr/>
        <p:txBody>
          <a:bodyPr/>
          <a:lstStyle/>
          <a:p>
            <a:pPr>
              <a:spcBef>
                <a:spcPts val="300"/>
              </a:spcBef>
            </a:pPr>
            <a:r>
              <a:rPr lang="en-IN" sz="1800" dirty="0"/>
              <a:t>Property with a substantially related use: the term “debt-financed property” does not include:</a:t>
            </a:r>
          </a:p>
          <a:p>
            <a:pPr lvl="1">
              <a:spcBef>
                <a:spcPts val="300"/>
              </a:spcBef>
            </a:pPr>
            <a:r>
              <a:rPr lang="en-IN" sz="1600" dirty="0"/>
              <a:t>Any property in which substantially all (at least 85%) of its use is substantially related to organization’s tax-exempt purpose</a:t>
            </a:r>
          </a:p>
          <a:p>
            <a:pPr lvl="2">
              <a:spcBef>
                <a:spcPts val="300"/>
              </a:spcBef>
            </a:pPr>
            <a:r>
              <a:rPr lang="en-IN" sz="1400" dirty="0"/>
              <a:t>Thus, up to 15% of the use of the property can be unrelated and avoid UBI</a:t>
            </a:r>
          </a:p>
          <a:p>
            <a:pPr lvl="1">
              <a:spcBef>
                <a:spcPts val="300"/>
              </a:spcBef>
            </a:pPr>
            <a:r>
              <a:rPr lang="en-IN" sz="1600" dirty="0"/>
              <a:t>If the foregoing provision does not apply, any property to the extent that the use of the property is substantially related</a:t>
            </a:r>
          </a:p>
          <a:p>
            <a:pPr>
              <a:spcBef>
                <a:spcPts val="300"/>
              </a:spcBef>
            </a:pPr>
            <a:r>
              <a:rPr lang="en-IN" sz="1800" dirty="0"/>
              <a:t>Examples:</a:t>
            </a:r>
          </a:p>
          <a:p>
            <a:pPr lvl="1">
              <a:spcBef>
                <a:spcPts val="300"/>
              </a:spcBef>
            </a:pPr>
            <a:r>
              <a:rPr lang="en-IN" sz="1600" dirty="0"/>
              <a:t>Hospital constructs a 10-story building with borrowed funds and leases out one floor to an unrelated tenant. Since at least 85% of the building (9 of 10 floors, or 90%) is used by the hospital in carrying out its exempt functions, the rental income will not be subject to the debt-financed property rules.</a:t>
            </a:r>
          </a:p>
          <a:p>
            <a:pPr lvl="1">
              <a:spcBef>
                <a:spcPts val="300"/>
              </a:spcBef>
            </a:pPr>
            <a:r>
              <a:rPr lang="en-IN" sz="1600" dirty="0"/>
              <a:t>If less than 85% of the building is used by the hospital, a portion of the rental income would be UBI (portion attributable to use that is not substantially related to the hospital’s exempt purpose).</a:t>
            </a:r>
          </a:p>
        </p:txBody>
      </p:sp>
    </p:spTree>
    <p:extLst>
      <p:ext uri="{BB962C8B-B14F-4D97-AF65-F5344CB8AC3E}">
        <p14:creationId xmlns:p14="http://schemas.microsoft.com/office/powerpoint/2010/main" val="4156525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 (cont’d)</a:t>
            </a:r>
          </a:p>
        </p:txBody>
      </p:sp>
      <p:sp>
        <p:nvSpPr>
          <p:cNvPr id="3" name="Content Placeholder 2"/>
          <p:cNvSpPr>
            <a:spLocks noGrp="1"/>
          </p:cNvSpPr>
          <p:nvPr>
            <p:ph idx="1"/>
          </p:nvPr>
        </p:nvSpPr>
        <p:spPr/>
        <p:txBody>
          <a:bodyPr/>
          <a:lstStyle/>
          <a:p>
            <a:r>
              <a:rPr lang="en-IN" sz="1800" b="1" dirty="0"/>
              <a:t>Medical clinics</a:t>
            </a:r>
            <a:r>
              <a:rPr lang="en-IN" sz="1800" dirty="0"/>
              <a:t>: There is an exclusion for real property leased to a medical clinic where the primary purpose of the lease is to further the exempt purposes of the lessor (hospital).</a:t>
            </a:r>
          </a:p>
          <a:p>
            <a:pPr lvl="1"/>
            <a:r>
              <a:rPr lang="en-IN" sz="1600" dirty="0"/>
              <a:t>Example: A hospital leases all its clinic space to an unincorporated association of physicians and surgeons. They, under the lease, agree to provide all of the hospital’s outpatient medical and surgical services. In this case, the rents received are not unrelated debt-financed income.</a:t>
            </a:r>
          </a:p>
          <a:p>
            <a:r>
              <a:rPr lang="en-IN" sz="1800" b="1" dirty="0"/>
              <a:t>Use by related organizations</a:t>
            </a:r>
            <a:r>
              <a:rPr lang="en-IN" sz="1800" dirty="0"/>
              <a:t>: There is an exclusion for property owned by an exempt organization and used by a related exempt organization (or used by an exempt organization related to such related organization) when the property is used by either organization to further its exempt purpose.</a:t>
            </a:r>
          </a:p>
        </p:txBody>
      </p:sp>
    </p:spTree>
    <p:extLst>
      <p:ext uri="{BB962C8B-B14F-4D97-AF65-F5344CB8AC3E}">
        <p14:creationId xmlns:p14="http://schemas.microsoft.com/office/powerpoint/2010/main" val="3268456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 (cont’d)</a:t>
            </a:r>
          </a:p>
        </p:txBody>
      </p:sp>
      <p:sp>
        <p:nvSpPr>
          <p:cNvPr id="3" name="Content Placeholder 2"/>
          <p:cNvSpPr>
            <a:spLocks noGrp="1"/>
          </p:cNvSpPr>
          <p:nvPr>
            <p:ph idx="1"/>
          </p:nvPr>
        </p:nvSpPr>
        <p:spPr/>
        <p:txBody>
          <a:bodyPr/>
          <a:lstStyle/>
          <a:p>
            <a:r>
              <a:rPr lang="en-IN" sz="1800" b="1" dirty="0"/>
              <a:t>Income exempt from UBI</a:t>
            </a:r>
            <a:r>
              <a:rPr lang="en-IN" sz="1800" dirty="0"/>
              <a:t>: There is an exclusion for any property used in an activity that is not an unrelated trade or business because it is:</a:t>
            </a:r>
          </a:p>
          <a:p>
            <a:pPr lvl="1"/>
            <a:r>
              <a:rPr lang="en-IN" sz="1600" dirty="0"/>
              <a:t>Substantially all carried on by volunteers</a:t>
            </a:r>
          </a:p>
          <a:p>
            <a:pPr lvl="1"/>
            <a:r>
              <a:rPr lang="en-IN" sz="1600" dirty="0"/>
              <a:t>Performed for the convenience of members, students, patients, officers or employees of the exempt organization</a:t>
            </a:r>
          </a:p>
          <a:p>
            <a:pPr lvl="1"/>
            <a:r>
              <a:rPr lang="en-IN" sz="1600" dirty="0"/>
              <a:t>Involved with the selling of merchandise, substantially all of which has been donated to the organization</a:t>
            </a:r>
          </a:p>
          <a:p>
            <a:r>
              <a:rPr lang="en-IN" sz="1800" b="1" dirty="0"/>
              <a:t>Research activities</a:t>
            </a:r>
            <a:r>
              <a:rPr lang="en-IN" sz="1800" dirty="0"/>
              <a:t>: There is an exclusion to the extent that debt-financed property produces gross income excluded by UBI pursuant to the research exception of IRC §512(b)(7), (8) or (9).</a:t>
            </a:r>
          </a:p>
        </p:txBody>
      </p:sp>
    </p:spTree>
    <p:extLst>
      <p:ext uri="{BB962C8B-B14F-4D97-AF65-F5344CB8AC3E}">
        <p14:creationId xmlns:p14="http://schemas.microsoft.com/office/powerpoint/2010/main" val="2827124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 (cont’d)</a:t>
            </a:r>
          </a:p>
        </p:txBody>
      </p:sp>
      <p:sp>
        <p:nvSpPr>
          <p:cNvPr id="3" name="Content Placeholder 2"/>
          <p:cNvSpPr>
            <a:spLocks noGrp="1"/>
          </p:cNvSpPr>
          <p:nvPr>
            <p:ph idx="1"/>
          </p:nvPr>
        </p:nvSpPr>
        <p:spPr/>
        <p:txBody>
          <a:bodyPr/>
          <a:lstStyle/>
          <a:p>
            <a:r>
              <a:rPr lang="en-IN" sz="1800" b="1" dirty="0"/>
              <a:t>Neighborhood land exclusion</a:t>
            </a:r>
            <a:r>
              <a:rPr lang="en-IN" sz="1800" dirty="0"/>
              <a:t>: Revenue derived from the exploitation of land acquired by a tax-exempt organization that it intends to use for exempt purposes in the future may be exempt from taxation, even if the acquisition is debt-financed, if several requirements are satisfied:</a:t>
            </a:r>
          </a:p>
          <a:p>
            <a:pPr lvl="1"/>
            <a:r>
              <a:rPr lang="en-IN" sz="1600" dirty="0"/>
              <a:t>The land must be acquired with an intent to put it to a related use within 10 years, and the organization must not abandon the intended use. </a:t>
            </a:r>
          </a:p>
          <a:p>
            <a:pPr lvl="1"/>
            <a:r>
              <a:rPr lang="en-IN" sz="1600" dirty="0"/>
              <a:t>The land must be in the neighborhood of other property used by the organization for a related use.</a:t>
            </a:r>
          </a:p>
        </p:txBody>
      </p:sp>
    </p:spTree>
    <p:extLst>
      <p:ext uri="{BB962C8B-B14F-4D97-AF65-F5344CB8AC3E}">
        <p14:creationId xmlns:p14="http://schemas.microsoft.com/office/powerpoint/2010/main" val="53893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Disposition of IRC §514 property</a:t>
            </a:r>
          </a:p>
        </p:txBody>
      </p:sp>
      <p:sp>
        <p:nvSpPr>
          <p:cNvPr id="3" name="Content Placeholder 2"/>
          <p:cNvSpPr>
            <a:spLocks noGrp="1"/>
          </p:cNvSpPr>
          <p:nvPr>
            <p:ph idx="1"/>
          </p:nvPr>
        </p:nvSpPr>
        <p:spPr/>
        <p:txBody>
          <a:bodyPr/>
          <a:lstStyle/>
          <a:p>
            <a:r>
              <a:rPr lang="en-IN" sz="1800" dirty="0"/>
              <a:t>IRC §512(b)(5) normally exempts gains or losses realized from the sale or exchange of property other than inventory and property held for sale in the ordinary course of business.</a:t>
            </a:r>
          </a:p>
          <a:p>
            <a:r>
              <a:rPr lang="en-IN" sz="1800" dirty="0"/>
              <a:t>However, the gain or loss from the sale of debt-financed property is generally UBI under IRC §514.</a:t>
            </a:r>
          </a:p>
        </p:txBody>
      </p:sp>
    </p:spTree>
    <p:extLst>
      <p:ext uri="{BB962C8B-B14F-4D97-AF65-F5344CB8AC3E}">
        <p14:creationId xmlns:p14="http://schemas.microsoft.com/office/powerpoint/2010/main" val="130970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Disposition of IRC §514 property (cont’d)</a:t>
            </a:r>
          </a:p>
        </p:txBody>
      </p:sp>
      <p:sp>
        <p:nvSpPr>
          <p:cNvPr id="3" name="Content Placeholder 2"/>
          <p:cNvSpPr>
            <a:spLocks noGrp="1"/>
          </p:cNvSpPr>
          <p:nvPr>
            <p:ph idx="1"/>
          </p:nvPr>
        </p:nvSpPr>
        <p:spPr/>
        <p:txBody>
          <a:bodyPr/>
          <a:lstStyle/>
          <a:p>
            <a:r>
              <a:rPr lang="en-IN" sz="1800" dirty="0"/>
              <a:t>Average acquisition indebtedness is calculated differently in the case of a </a:t>
            </a:r>
            <a:r>
              <a:rPr lang="en-IN" sz="1800" b="1" dirty="0"/>
              <a:t>disposition</a:t>
            </a:r>
            <a:r>
              <a:rPr lang="en-IN" sz="1800" dirty="0"/>
              <a:t>:</a:t>
            </a:r>
          </a:p>
          <a:p>
            <a:pPr lvl="1"/>
            <a:r>
              <a:rPr lang="en-IN" sz="1600" dirty="0"/>
              <a:t>The </a:t>
            </a:r>
            <a:r>
              <a:rPr lang="en-IN" sz="1600" b="1" dirty="0"/>
              <a:t>highest amount of acquisition indebtedness with respect to such property during the 12-month period ending with the date of the disposition</a:t>
            </a:r>
          </a:p>
          <a:p>
            <a:pPr lvl="1"/>
            <a:r>
              <a:rPr lang="en-IN" sz="1600" dirty="0"/>
              <a:t>Compared to income generated from debt-financed property:</a:t>
            </a:r>
          </a:p>
          <a:p>
            <a:pPr lvl="2"/>
            <a:r>
              <a:rPr lang="en-IN" sz="1400" dirty="0"/>
              <a:t>Average acquisition indebtedness is computed by:</a:t>
            </a:r>
          </a:p>
          <a:p>
            <a:pPr lvl="3"/>
            <a:r>
              <a:rPr lang="en-IN" sz="1200" dirty="0"/>
              <a:t>Determining outstanding debt on the earliest day of each calendar month during the tax year the property is held</a:t>
            </a:r>
          </a:p>
          <a:p>
            <a:pPr lvl="3"/>
            <a:r>
              <a:rPr lang="en-IN" sz="1200" dirty="0"/>
              <a:t>Adding these amounts together, then</a:t>
            </a:r>
          </a:p>
          <a:p>
            <a:pPr lvl="3"/>
            <a:r>
              <a:rPr lang="en-IN" sz="1200" dirty="0"/>
              <a:t>Dividing the sum by the total number of months during the taxable year the organization held the property (partial months treated as full months)</a:t>
            </a:r>
          </a:p>
          <a:p>
            <a:pPr lvl="1"/>
            <a:r>
              <a:rPr lang="en-IN" sz="1600" dirty="0"/>
              <a:t>So an EO cannot avoid IRC §514 by paying off debt immediately prior to disposition.</a:t>
            </a:r>
          </a:p>
        </p:txBody>
      </p:sp>
    </p:spTree>
    <p:extLst>
      <p:ext uri="{BB962C8B-B14F-4D97-AF65-F5344CB8AC3E}">
        <p14:creationId xmlns:p14="http://schemas.microsoft.com/office/powerpoint/2010/main" val="2929236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FDA0-7FC7-4C44-A029-5EE477E78BD6}"/>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6E252EF3-31EA-4246-8E28-002EBED2F6CF}"/>
              </a:ext>
            </a:extLst>
          </p:cNvPr>
          <p:cNvSpPr>
            <a:spLocks noGrp="1"/>
          </p:cNvSpPr>
          <p:nvPr>
            <p:ph idx="1"/>
          </p:nvPr>
        </p:nvSpPr>
        <p:spPr/>
        <p:txBody>
          <a:bodyPr/>
          <a:lstStyle/>
          <a:p>
            <a:pPr marL="0" indent="0">
              <a:buNone/>
            </a:pPr>
            <a:r>
              <a:rPr lang="en-US" sz="1800" dirty="0"/>
              <a:t>Dividends, interest and annuities are generally excluded from UBI</a:t>
            </a:r>
          </a:p>
          <a:p>
            <a:endParaRPr lang="en-US" sz="1800" dirty="0"/>
          </a:p>
          <a:p>
            <a:pPr marL="457200" indent="-457200">
              <a:buFont typeface="+mj-lt"/>
              <a:buAutoNum type="alphaUcPeriod"/>
            </a:pPr>
            <a:r>
              <a:rPr lang="en-US" sz="1800" dirty="0"/>
              <a:t>True</a:t>
            </a:r>
          </a:p>
          <a:p>
            <a:pPr marL="457200" indent="-457200">
              <a:buFont typeface="+mj-lt"/>
              <a:buAutoNum type="alphaUcPeriod"/>
            </a:pPr>
            <a:r>
              <a:rPr lang="en-US" sz="1800" dirty="0"/>
              <a:t>False</a:t>
            </a:r>
          </a:p>
        </p:txBody>
      </p:sp>
    </p:spTree>
    <p:extLst>
      <p:ext uri="{BB962C8B-B14F-4D97-AF65-F5344CB8AC3E}">
        <p14:creationId xmlns:p14="http://schemas.microsoft.com/office/powerpoint/2010/main" val="3956307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76F4F-3500-4695-BA4C-01C017A1AF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176" y="-5011"/>
            <a:ext cx="9144001" cy="6861424"/>
          </a:xfrm>
          <a:prstGeom prst="rect">
            <a:avLst/>
          </a:prstGeom>
        </p:spPr>
      </p:pic>
      <p:graphicFrame>
        <p:nvGraphicFramePr>
          <p:cNvPr id="8" name="Object 7" hidden="1">
            <a:extLst>
              <a:ext uri="{FF2B5EF4-FFF2-40B4-BE49-F238E27FC236}">
                <a16:creationId xmlns:a16="http://schemas.microsoft.com/office/drawing/2014/main" id="{DEC7AAE1-075C-4469-81F6-A69749321AAC}"/>
              </a:ext>
            </a:extLst>
          </p:cNvPr>
          <p:cNvGraphicFramePr>
            <a:graphicFrameLocks noChangeAspect="1"/>
          </p:cNvGraphicFramePr>
          <p:nvPr>
            <p:custDataLst>
              <p:tags r:id="rId1"/>
            </p:custDataLst>
            <p:extLst>
              <p:ext uri="{D42A27DB-BD31-4B8C-83A1-F6EECF244321}">
                <p14:modId xmlns:p14="http://schemas.microsoft.com/office/powerpoint/2010/main" val="3437562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DEC7AAE1-075C-4469-81F6-A69749321A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3176" y="-9350"/>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Computing UBI</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DB47EE8A-D14C-4A35-A2DB-03770475F0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2CF8780A-1E37-4D66-9A2E-E95CEE29E804}"/>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sz="800" b="0" i="0" u="none" strike="noStrike" kern="1200" cap="none" spc="0" normalizeH="0" baseline="0" noProof="0" dirty="0">
              <a:ln>
                <a:noFill/>
              </a:ln>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28348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440EC5-14DE-4B32-BEA2-CD4529E338E9}"/>
              </a:ext>
            </a:extLst>
          </p:cNvPr>
          <p:cNvGraphicFramePr>
            <a:graphicFrameLocks noChangeAspect="1"/>
          </p:cNvGraphicFramePr>
          <p:nvPr>
            <p:custDataLst>
              <p:tags r:id="rId1"/>
            </p:custDataLst>
            <p:extLst>
              <p:ext uri="{D42A27DB-BD31-4B8C-83A1-F6EECF244321}">
                <p14:modId xmlns:p14="http://schemas.microsoft.com/office/powerpoint/2010/main" val="763091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B3440EC5-14DE-4B32-BEA2-CD4529E338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Agenda</a:t>
            </a:r>
          </a:p>
        </p:txBody>
      </p:sp>
      <p:sp>
        <p:nvSpPr>
          <p:cNvPr id="3" name="Content Placeholder 2"/>
          <p:cNvSpPr>
            <a:spLocks noGrp="1"/>
          </p:cNvSpPr>
          <p:nvPr>
            <p:ph idx="1"/>
          </p:nvPr>
        </p:nvSpPr>
        <p:spPr/>
        <p:txBody>
          <a:bodyPr/>
          <a:lstStyle/>
          <a:p>
            <a:pPr lvl="0"/>
            <a:r>
              <a:rPr lang="en-US" sz="1800" dirty="0"/>
              <a:t>UBI fundamentals</a:t>
            </a:r>
          </a:p>
          <a:p>
            <a:pPr lvl="1"/>
            <a:r>
              <a:rPr lang="en-US" sz="1600" dirty="0"/>
              <a:t>Related or unrelated?</a:t>
            </a:r>
          </a:p>
          <a:p>
            <a:pPr lvl="1"/>
            <a:r>
              <a:rPr lang="en-US" sz="1600" dirty="0"/>
              <a:t>Exclusions</a:t>
            </a:r>
          </a:p>
          <a:p>
            <a:pPr lvl="1"/>
            <a:r>
              <a:rPr lang="en-US" sz="1600" dirty="0"/>
              <a:t>Modifications</a:t>
            </a:r>
          </a:p>
          <a:p>
            <a:pPr lvl="0"/>
            <a:r>
              <a:rPr lang="en-US" sz="1800" dirty="0"/>
              <a:t>UBI generated by debt-financed property </a:t>
            </a:r>
          </a:p>
          <a:p>
            <a:pPr lvl="0"/>
            <a:r>
              <a:rPr lang="en-US" sz="1800" dirty="0"/>
              <a:t>Computing UBI</a:t>
            </a:r>
          </a:p>
          <a:p>
            <a:pPr lvl="0"/>
            <a:r>
              <a:rPr lang="en-US" sz="1800" dirty="0"/>
              <a:t>Common scenarios</a:t>
            </a:r>
          </a:p>
          <a:p>
            <a:pPr lvl="0"/>
            <a:endParaRPr lang="en-US" sz="1800" dirty="0"/>
          </a:p>
          <a:p>
            <a:pPr lvl="0"/>
            <a:endParaRPr lang="en-GB" sz="1800" dirty="0"/>
          </a:p>
        </p:txBody>
      </p:sp>
    </p:spTree>
    <p:extLst>
      <p:ext uri="{BB962C8B-B14F-4D97-AF65-F5344CB8AC3E}">
        <p14:creationId xmlns:p14="http://schemas.microsoft.com/office/powerpoint/2010/main" val="1459724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Step 3: Computing UBI</a:t>
            </a:r>
          </a:p>
        </p:txBody>
      </p:sp>
      <p:sp>
        <p:nvSpPr>
          <p:cNvPr id="13" name="Rectangle 12"/>
          <p:cNvSpPr/>
          <p:nvPr/>
        </p:nvSpPr>
        <p:spPr>
          <a:xfrm>
            <a:off x="457200" y="3731589"/>
            <a:ext cx="8231188" cy="169277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ea typeface="+mn-ea"/>
                <a:cs typeface="+mn-cs"/>
              </a:rPr>
              <a:t>Gross income (after modifications)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IN" b="0" i="0" u="none" strike="noStrike" kern="1200" cap="none" spc="0" normalizeH="0" baseline="0" noProof="0" dirty="0">
                <a:ln>
                  <a:noFill/>
                </a:ln>
                <a:solidFill>
                  <a:schemeClr val="bg1"/>
                </a:solidFill>
                <a:effectLst/>
                <a:uLnTx/>
                <a:uFillTx/>
                <a:ea typeface="+mn-ea"/>
                <a:cs typeface="+mn-cs"/>
              </a:rPr>
              <a:t>Less:</a:t>
            </a:r>
          </a:p>
          <a:p>
            <a:pPr marL="0" marR="0" lvl="0" indent="0" algn="l" defTabSz="914400" rtl="0" eaLnBrk="1" fontAlgn="auto" latinLnBrk="0" hangingPunct="1">
              <a:lnSpc>
                <a:spcPct val="100000"/>
              </a:lnSpc>
              <a:spcBef>
                <a:spcPts val="600"/>
              </a:spcBef>
              <a:spcAft>
                <a:spcPts val="0"/>
              </a:spcAft>
              <a:buClrTx/>
              <a:buSzTx/>
              <a:buFontTx/>
              <a:buNone/>
              <a:tabLst>
                <a:tab pos="623888" algn="l"/>
              </a:tabLst>
              <a:defRPr/>
            </a:pPr>
            <a:r>
              <a:rPr kumimoji="0" lang="en-IN" b="0" i="0" u="none" strike="noStrike" kern="1200" cap="none" spc="0" normalizeH="0" baseline="0" noProof="0" dirty="0">
                <a:ln>
                  <a:noFill/>
                </a:ln>
                <a:solidFill>
                  <a:schemeClr val="bg1"/>
                </a:solidFill>
                <a:effectLst/>
                <a:uLnTx/>
                <a:uFillTx/>
                <a:ea typeface="+mn-ea"/>
                <a:cs typeface="+mn-cs"/>
              </a:rPr>
              <a:t>	“Directly connected” deductions</a:t>
            </a:r>
          </a:p>
          <a:p>
            <a:pPr marL="0" marR="0" lvl="0" indent="0" algn="l" defTabSz="914400" rtl="0" eaLnBrk="1" fontAlgn="auto" latinLnBrk="0" hangingPunct="1">
              <a:lnSpc>
                <a:spcPct val="100000"/>
              </a:lnSpc>
              <a:spcBef>
                <a:spcPts val="600"/>
              </a:spcBef>
              <a:spcAft>
                <a:spcPts val="0"/>
              </a:spcAft>
              <a:buClrTx/>
              <a:buSzTx/>
              <a:buFontTx/>
              <a:buNone/>
              <a:tabLst>
                <a:tab pos="623888" algn="l"/>
              </a:tabLst>
              <a:defRPr/>
            </a:pPr>
            <a:r>
              <a:rPr kumimoji="0" lang="en-IN" b="0" i="0" u="none" strike="noStrike" kern="1200" cap="none" spc="0" normalizeH="0" baseline="0" noProof="0" dirty="0">
                <a:ln>
                  <a:noFill/>
                </a:ln>
                <a:solidFill>
                  <a:schemeClr val="bg1"/>
                </a:solidFill>
                <a:effectLst/>
                <a:uLnTx/>
                <a:uFillTx/>
                <a:ea typeface="+mn-ea"/>
                <a:cs typeface="+mn-cs"/>
              </a:rPr>
              <a:t>	Specific deduction (generally, $1,000)</a:t>
            </a:r>
          </a:p>
          <a:p>
            <a:pPr marL="0" marR="0" lvl="0" indent="0" algn="l" defTabSz="914400" rtl="0" eaLnBrk="1" fontAlgn="auto" latinLnBrk="0" hangingPunct="1">
              <a:lnSpc>
                <a:spcPct val="100000"/>
              </a:lnSpc>
              <a:spcBef>
                <a:spcPts val="600"/>
              </a:spcBef>
              <a:spcAft>
                <a:spcPts val="0"/>
              </a:spcAft>
              <a:buClrTx/>
              <a:buSzTx/>
              <a:buFontTx/>
              <a:buNone/>
              <a:tabLst>
                <a:tab pos="623888" algn="l"/>
              </a:tabLst>
              <a:defRPr/>
            </a:pPr>
            <a:r>
              <a:rPr kumimoji="0" lang="en-IN" b="0" i="0" u="none" strike="noStrike" kern="1200" cap="none" spc="0" normalizeH="0" baseline="0" noProof="0" dirty="0">
                <a:ln>
                  <a:noFill/>
                </a:ln>
                <a:solidFill>
                  <a:schemeClr val="bg1"/>
                </a:solidFill>
                <a:effectLst/>
                <a:uLnTx/>
                <a:uFillTx/>
                <a:ea typeface="+mn-ea"/>
                <a:cs typeface="+mn-cs"/>
              </a:rPr>
              <a:t>	= Unrelated business taxable income</a:t>
            </a:r>
            <a:endParaRPr kumimoji="0" lang="en-US" b="0" i="0" u="none" strike="noStrike" kern="1200" cap="none" spc="0" normalizeH="0" baseline="0" noProof="0" dirty="0">
              <a:ln>
                <a:noFill/>
              </a:ln>
              <a:solidFill>
                <a:schemeClr val="bg1"/>
              </a:solidFill>
              <a:effectLst/>
              <a:uLnTx/>
              <a:uFillTx/>
              <a:ea typeface="+mn-ea"/>
              <a:cs typeface="+mn-cs"/>
            </a:endParaRPr>
          </a:p>
        </p:txBody>
      </p:sp>
      <p:grpSp>
        <p:nvGrpSpPr>
          <p:cNvPr id="14" name="Group 13">
            <a:extLst>
              <a:ext uri="{FF2B5EF4-FFF2-40B4-BE49-F238E27FC236}">
                <a16:creationId xmlns:a16="http://schemas.microsoft.com/office/drawing/2014/main" id="{7D425F7D-310C-43A0-84E4-D20E806B98FC}"/>
              </a:ext>
            </a:extLst>
          </p:cNvPr>
          <p:cNvGrpSpPr/>
          <p:nvPr/>
        </p:nvGrpSpPr>
        <p:grpSpPr>
          <a:xfrm>
            <a:off x="762742" y="1490411"/>
            <a:ext cx="2742518" cy="1594773"/>
            <a:chOff x="762742" y="1490411"/>
            <a:chExt cx="2742518" cy="1594773"/>
          </a:xfrm>
        </p:grpSpPr>
        <p:sp>
          <p:nvSpPr>
            <p:cNvPr id="15" name="Rectangle 3">
              <a:extLst>
                <a:ext uri="{FF2B5EF4-FFF2-40B4-BE49-F238E27FC236}">
                  <a16:creationId xmlns:a16="http://schemas.microsoft.com/office/drawing/2014/main" id="{1019BD00-9560-4E68-8C84-5AF66FEBC60D}"/>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6" name="Rectangle 4">
              <a:extLst>
                <a:ext uri="{FF2B5EF4-FFF2-40B4-BE49-F238E27FC236}">
                  <a16:creationId xmlns:a16="http://schemas.microsoft.com/office/drawing/2014/main" id="{E0C6908E-B24D-4B69-AB64-F67F92503C55}"/>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7" name="Rectangle 5">
              <a:extLst>
                <a:ext uri="{FF2B5EF4-FFF2-40B4-BE49-F238E27FC236}">
                  <a16:creationId xmlns:a16="http://schemas.microsoft.com/office/drawing/2014/main" id="{F796104B-F8E2-430F-890F-3B510AE262E4}"/>
                </a:ext>
              </a:extLst>
            </p:cNvPr>
            <p:cNvSpPr>
              <a:spLocks noChangeArrowheads="1"/>
            </p:cNvSpPr>
            <p:nvPr/>
          </p:nvSpPr>
          <p:spPr bwMode="auto">
            <a:xfrm>
              <a:off x="762742" y="2513229"/>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8" name="Rectangle 9">
              <a:extLst>
                <a:ext uri="{FF2B5EF4-FFF2-40B4-BE49-F238E27FC236}">
                  <a16:creationId xmlns:a16="http://schemas.microsoft.com/office/drawing/2014/main" id="{785714A6-36CE-44CB-8D97-0FB6DDD650E2}"/>
                </a:ext>
              </a:extLst>
            </p:cNvPr>
            <p:cNvSpPr>
              <a:spLocks noChangeArrowheads="1"/>
            </p:cNvSpPr>
            <p:nvPr/>
          </p:nvSpPr>
          <p:spPr bwMode="auto">
            <a:xfrm>
              <a:off x="782445" y="1490411"/>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defRPr/>
              </a:pPr>
              <a:r>
                <a:rPr lang="en-US" b="1" dirty="0"/>
                <a:t>3. Compute $</a:t>
              </a:r>
            </a:p>
          </p:txBody>
        </p:sp>
        <p:sp>
          <p:nvSpPr>
            <p:cNvPr id="19" name="TextBox 18">
              <a:extLst>
                <a:ext uri="{FF2B5EF4-FFF2-40B4-BE49-F238E27FC236}">
                  <a16:creationId xmlns:a16="http://schemas.microsoft.com/office/drawing/2014/main" id="{4AC004B6-BBB9-4B75-91C3-458BCE7D182C}"/>
                </a:ext>
              </a:extLst>
            </p:cNvPr>
            <p:cNvSpPr txBox="1"/>
            <p:nvPr/>
          </p:nvSpPr>
          <p:spPr>
            <a:xfrm>
              <a:off x="2876321" y="1791533"/>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747480"/>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2806339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Unrelated business income deductions – allocation methodology</a:t>
            </a:r>
          </a:p>
        </p:txBody>
      </p:sp>
      <p:sp>
        <p:nvSpPr>
          <p:cNvPr id="3" name="Content Placeholder 2"/>
          <p:cNvSpPr>
            <a:spLocks noGrp="1"/>
          </p:cNvSpPr>
          <p:nvPr>
            <p:ph idx="1"/>
          </p:nvPr>
        </p:nvSpPr>
        <p:spPr/>
        <p:txBody>
          <a:bodyPr/>
          <a:lstStyle/>
          <a:p>
            <a:pPr>
              <a:spcBef>
                <a:spcPts val="600"/>
              </a:spcBef>
            </a:pPr>
            <a:r>
              <a:rPr lang="en-IN" sz="1800" dirty="0"/>
              <a:t>Treas. Reg. §1.512(a)-1(a) imposes two criteria for deduction against UBI:</a:t>
            </a:r>
          </a:p>
          <a:p>
            <a:pPr lvl="1">
              <a:spcBef>
                <a:spcPts val="600"/>
              </a:spcBef>
            </a:pPr>
            <a:r>
              <a:rPr lang="en-IN" sz="1600" dirty="0"/>
              <a:t>Only deductions allowed under the Code (e.g., 162, 167) may be taken against UBI.</a:t>
            </a:r>
          </a:p>
          <a:p>
            <a:pPr lvl="1">
              <a:spcBef>
                <a:spcPts val="600"/>
              </a:spcBef>
            </a:pPr>
            <a:r>
              <a:rPr lang="en-IN" sz="1600" dirty="0"/>
              <a:t>Deductions must be “directly connected with” activity that produced the UBI.</a:t>
            </a:r>
          </a:p>
          <a:p>
            <a:pPr lvl="2">
              <a:spcBef>
                <a:spcPts val="600"/>
              </a:spcBef>
            </a:pPr>
            <a:r>
              <a:rPr lang="en-IN" sz="1400" dirty="0"/>
              <a:t>Direct connection: Costs have proximate and primary relationship to the carrying on of the business that generated the UBI.</a:t>
            </a:r>
          </a:p>
          <a:p>
            <a:pPr lvl="2">
              <a:spcBef>
                <a:spcPts val="600"/>
              </a:spcBef>
            </a:pPr>
            <a:r>
              <a:rPr lang="en-IN" sz="1400" dirty="0"/>
              <a:t>The IRS has argued that for an expense to be directly connected with an activity, it must be one that would not have been incurred in the absence of the activity.</a:t>
            </a:r>
          </a:p>
          <a:p>
            <a:pPr lvl="2">
              <a:spcBef>
                <a:spcPts val="600"/>
              </a:spcBef>
            </a:pPr>
            <a:r>
              <a:rPr lang="en-IN" sz="1400" dirty="0"/>
              <a:t>The Tax Court has placed the burden on the taxpayer to prove direct connection to deductions. </a:t>
            </a:r>
            <a:r>
              <a:rPr lang="en-IN" sz="1400" i="1" dirty="0"/>
              <a:t>CORE Special Purpose Fund v. Comm’r</a:t>
            </a:r>
            <a:r>
              <a:rPr lang="en-IN" sz="1400" dirty="0"/>
              <a:t>, TC Memo 1985-48 (Tax Court disallowed deductions – taxpayer did not prove actual incurrence of expenses or that the expenses were directly connected with a UBI business activity).</a:t>
            </a:r>
          </a:p>
        </p:txBody>
      </p:sp>
    </p:spTree>
    <p:extLst>
      <p:ext uri="{BB962C8B-B14F-4D97-AF65-F5344CB8AC3E}">
        <p14:creationId xmlns:p14="http://schemas.microsoft.com/office/powerpoint/2010/main" val="1234216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Unrelated business income deductions – dual-use property</a:t>
            </a:r>
          </a:p>
        </p:txBody>
      </p:sp>
      <p:sp>
        <p:nvSpPr>
          <p:cNvPr id="3" name="Content Placeholder 2"/>
          <p:cNvSpPr>
            <a:spLocks noGrp="1"/>
          </p:cNvSpPr>
          <p:nvPr>
            <p:ph idx="1"/>
          </p:nvPr>
        </p:nvSpPr>
        <p:spPr/>
        <p:txBody>
          <a:bodyPr/>
          <a:lstStyle/>
          <a:p>
            <a:pPr marL="0" indent="0">
              <a:buNone/>
            </a:pPr>
            <a:r>
              <a:rPr lang="en-IN" sz="1800" dirty="0"/>
              <a:t>Dual use of facilities or personnel</a:t>
            </a:r>
          </a:p>
          <a:p>
            <a:r>
              <a:rPr lang="en-IN" sz="1800" dirty="0"/>
              <a:t>Where facilities or personnel are used for both exempt functions and the conduct of unrelated trade or business, the expenses, depreciation and similar items attributable to such facilities or personnel must be allocated between the two uses on a reasonable basis. See Reg. §1.512(a)–1(c).</a:t>
            </a:r>
          </a:p>
        </p:txBody>
      </p:sp>
    </p:spTree>
    <p:extLst>
      <p:ext uri="{BB962C8B-B14F-4D97-AF65-F5344CB8AC3E}">
        <p14:creationId xmlns:p14="http://schemas.microsoft.com/office/powerpoint/2010/main" val="1135347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Unrelated business income deductions – allocation methodology </a:t>
            </a:r>
          </a:p>
        </p:txBody>
      </p:sp>
      <p:sp>
        <p:nvSpPr>
          <p:cNvPr id="3" name="Content Placeholder 2"/>
          <p:cNvSpPr>
            <a:spLocks noGrp="1"/>
          </p:cNvSpPr>
          <p:nvPr>
            <p:ph idx="1"/>
          </p:nvPr>
        </p:nvSpPr>
        <p:spPr/>
        <p:txBody>
          <a:bodyPr/>
          <a:lstStyle/>
          <a:p>
            <a:r>
              <a:rPr lang="en-IN" sz="1800" dirty="0"/>
              <a:t>Examples of categories of expenses that may be allocated on a “reasonable basis”:</a:t>
            </a:r>
          </a:p>
          <a:p>
            <a:pPr lvl="1"/>
            <a:r>
              <a:rPr lang="en-IN" sz="1600" dirty="0"/>
              <a:t>Depreciation</a:t>
            </a:r>
          </a:p>
          <a:p>
            <a:pPr lvl="1"/>
            <a:r>
              <a:rPr lang="en-IN" sz="1600" dirty="0"/>
              <a:t>Personnel costs</a:t>
            </a:r>
          </a:p>
          <a:p>
            <a:pPr lvl="1"/>
            <a:r>
              <a:rPr lang="en-IN" sz="1600" dirty="0"/>
              <a:t>Rent for dual-use space</a:t>
            </a:r>
          </a:p>
          <a:p>
            <a:pPr lvl="1"/>
            <a:r>
              <a:rPr lang="en-IN" sz="1600" dirty="0"/>
              <a:t>Utilities</a:t>
            </a:r>
          </a:p>
          <a:p>
            <a:pPr lvl="1"/>
            <a:r>
              <a:rPr lang="en-IN" sz="1600" dirty="0"/>
              <a:t>Maintenance</a:t>
            </a:r>
          </a:p>
          <a:p>
            <a:pPr lvl="1"/>
            <a:r>
              <a:rPr lang="en-IN" sz="1600" dirty="0"/>
              <a:t>Cost of equipment</a:t>
            </a:r>
          </a:p>
          <a:p>
            <a:r>
              <a:rPr lang="en-IN" sz="1800" dirty="0"/>
              <a:t>Examples of what may constitute “reasonable allocation”: </a:t>
            </a:r>
          </a:p>
          <a:p>
            <a:pPr lvl="1"/>
            <a:r>
              <a:rPr lang="en-IN" sz="1600" b="1" dirty="0"/>
              <a:t>Hours spent</a:t>
            </a:r>
            <a:r>
              <a:rPr lang="en-IN" sz="1600" dirty="0"/>
              <a:t>: to allocate payroll taxes, employee benefits and pensions related to persons performing both related and unrelated activities </a:t>
            </a:r>
          </a:p>
          <a:p>
            <a:pPr lvl="1"/>
            <a:r>
              <a:rPr lang="en-IN" sz="1600" b="1" dirty="0"/>
              <a:t>Square footage</a:t>
            </a:r>
            <a:r>
              <a:rPr lang="en-IN" sz="1600" dirty="0"/>
              <a:t>: to allocate depreciation, maintenance, utilities and other fixed expenses of a facility in which unrelated functions are conducted continually in designated areas </a:t>
            </a:r>
          </a:p>
          <a:p>
            <a:pPr lvl="1"/>
            <a:r>
              <a:rPr lang="en-IN" sz="1600" b="1" dirty="0"/>
              <a:t>Gross receipts</a:t>
            </a:r>
            <a:r>
              <a:rPr lang="en-IN" sz="1600" dirty="0"/>
              <a:t>: variable expenses, such as cost of goods sold </a:t>
            </a:r>
          </a:p>
        </p:txBody>
      </p:sp>
    </p:spTree>
    <p:extLst>
      <p:ext uri="{BB962C8B-B14F-4D97-AF65-F5344CB8AC3E}">
        <p14:creationId xmlns:p14="http://schemas.microsoft.com/office/powerpoint/2010/main" val="3238175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464D-C727-428F-9C18-5869A082320D}"/>
              </a:ext>
            </a:extLst>
          </p:cNvPr>
          <p:cNvSpPr>
            <a:spLocks noGrp="1"/>
          </p:cNvSpPr>
          <p:nvPr>
            <p:ph type="title"/>
          </p:nvPr>
        </p:nvSpPr>
        <p:spPr/>
        <p:txBody>
          <a:bodyPr/>
          <a:lstStyle/>
          <a:p>
            <a:r>
              <a:rPr lang="en-GB" dirty="0"/>
              <a:t>Section 512(a)(6)</a:t>
            </a:r>
            <a:endParaRPr lang="en-IN" dirty="0"/>
          </a:p>
        </p:txBody>
      </p:sp>
      <p:sp>
        <p:nvSpPr>
          <p:cNvPr id="3" name="Content Placeholder 2">
            <a:extLst>
              <a:ext uri="{FF2B5EF4-FFF2-40B4-BE49-F238E27FC236}">
                <a16:creationId xmlns:a16="http://schemas.microsoft.com/office/drawing/2014/main" id="{B27761EA-74E3-4358-941C-1E5C895934CA}"/>
              </a:ext>
            </a:extLst>
          </p:cNvPr>
          <p:cNvSpPr>
            <a:spLocks noGrp="1"/>
          </p:cNvSpPr>
          <p:nvPr>
            <p:ph idx="1"/>
          </p:nvPr>
        </p:nvSpPr>
        <p:spPr/>
        <p:txBody>
          <a:bodyPr/>
          <a:lstStyle/>
          <a:p>
            <a:pPr>
              <a:spcBef>
                <a:spcPts val="0"/>
              </a:spcBef>
              <a:spcAft>
                <a:spcPts val="1200"/>
              </a:spcAft>
            </a:pPr>
            <a:r>
              <a:rPr lang="en-IN" sz="1800" dirty="0"/>
              <a:t>The Tax Cuts and Jobs Act (tax reform legislation) added Section 512(a)(6) to the Internal Revenue Code, effective for tax years beginning after December 31, 2017.</a:t>
            </a:r>
          </a:p>
          <a:p>
            <a:pPr>
              <a:spcBef>
                <a:spcPts val="0"/>
              </a:spcBef>
              <a:spcAft>
                <a:spcPts val="1200"/>
              </a:spcAft>
            </a:pPr>
            <a:r>
              <a:rPr lang="en-IN" sz="1800" dirty="0"/>
              <a:t>The statute provides:</a:t>
            </a:r>
          </a:p>
          <a:p>
            <a:pPr marL="628650" indent="-342900">
              <a:spcBef>
                <a:spcPts val="0"/>
              </a:spcBef>
              <a:spcAft>
                <a:spcPts val="1200"/>
              </a:spcAft>
            </a:pPr>
            <a:r>
              <a:rPr lang="en-IN" sz="1650" dirty="0"/>
              <a:t>“Special rule for organization with more than one unrelated trade or business. In the case of any organization with more than one unrelated trade or business—</a:t>
            </a:r>
          </a:p>
          <a:p>
            <a:pPr marL="623888" lvl="1" indent="0">
              <a:spcBef>
                <a:spcPts val="0"/>
              </a:spcBef>
              <a:spcAft>
                <a:spcPts val="1200"/>
              </a:spcAft>
              <a:buNone/>
            </a:pPr>
            <a:r>
              <a:rPr lang="en-IN" sz="1650" dirty="0"/>
              <a:t>(A) unrelated business taxable income, including for purposes of determining any net operating loss deduction, shall be computed separately with respect to each such trade or business and without regard to [the specific $1,000 deduction], </a:t>
            </a:r>
          </a:p>
          <a:p>
            <a:pPr marL="623888" lvl="1" indent="0">
              <a:spcBef>
                <a:spcPts val="0"/>
              </a:spcBef>
              <a:spcAft>
                <a:spcPts val="1200"/>
              </a:spcAft>
              <a:buNone/>
            </a:pPr>
            <a:r>
              <a:rPr lang="en-IN" sz="1650" dirty="0"/>
              <a:t>(B) the unrelated business taxable income of such organization shall be the sum of the unrelated business taxable income so computed with respect to each such trade or business, less a specific [$1,000] deduction, and </a:t>
            </a:r>
          </a:p>
          <a:p>
            <a:pPr marL="623888" lvl="1" indent="0">
              <a:spcBef>
                <a:spcPts val="0"/>
              </a:spcBef>
              <a:spcAft>
                <a:spcPts val="1200"/>
              </a:spcAft>
              <a:buNone/>
            </a:pPr>
            <a:r>
              <a:rPr lang="en-IN" sz="1600" dirty="0"/>
              <a:t>(C) for purposes of subparagraph (B), unrelated business taxable income with respect to any such trade or business shall not be less than zero.”</a:t>
            </a:r>
          </a:p>
        </p:txBody>
      </p:sp>
    </p:spTree>
    <p:extLst>
      <p:ext uri="{BB962C8B-B14F-4D97-AF65-F5344CB8AC3E}">
        <p14:creationId xmlns:p14="http://schemas.microsoft.com/office/powerpoint/2010/main" val="4010542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F868-73DA-4A02-BEDD-15601B147AEB}"/>
              </a:ext>
            </a:extLst>
          </p:cNvPr>
          <p:cNvSpPr>
            <a:spLocks noGrp="1"/>
          </p:cNvSpPr>
          <p:nvPr>
            <p:ph type="title"/>
          </p:nvPr>
        </p:nvSpPr>
        <p:spPr/>
        <p:txBody>
          <a:bodyPr/>
          <a:lstStyle/>
          <a:p>
            <a:r>
              <a:rPr lang="en-GB" dirty="0"/>
              <a:t>Section 512(a)(6) general rule: NAICS codes</a:t>
            </a:r>
            <a:endParaRPr lang="en-IN" dirty="0"/>
          </a:p>
        </p:txBody>
      </p:sp>
      <p:sp>
        <p:nvSpPr>
          <p:cNvPr id="3" name="Content Placeholder 2">
            <a:extLst>
              <a:ext uri="{FF2B5EF4-FFF2-40B4-BE49-F238E27FC236}">
                <a16:creationId xmlns:a16="http://schemas.microsoft.com/office/drawing/2014/main" id="{742CD99E-C040-4988-88DF-2B32B9007A36}"/>
              </a:ext>
            </a:extLst>
          </p:cNvPr>
          <p:cNvSpPr>
            <a:spLocks noGrp="1"/>
          </p:cNvSpPr>
          <p:nvPr>
            <p:ph idx="1"/>
          </p:nvPr>
        </p:nvSpPr>
        <p:spPr>
          <a:xfrm>
            <a:off x="457200" y="1137920"/>
            <a:ext cx="8310281" cy="4947920"/>
          </a:xfrm>
        </p:spPr>
        <p:txBody>
          <a:bodyPr/>
          <a:lstStyle/>
          <a:p>
            <a:pPr>
              <a:spcBef>
                <a:spcPts val="600"/>
              </a:spcBef>
              <a:spcAft>
                <a:spcPts val="600"/>
              </a:spcAft>
            </a:pPr>
            <a:r>
              <a:rPr lang="en-US" sz="1800" dirty="0"/>
              <a:t>General rule: Exempt organizations identify their separate unrelated trades or businesses using the North American Industry Classification System (NAICS).</a:t>
            </a:r>
          </a:p>
          <a:p>
            <a:pPr>
              <a:spcBef>
                <a:spcPts val="600"/>
              </a:spcBef>
              <a:spcAft>
                <a:spcPts val="600"/>
              </a:spcAft>
            </a:pPr>
            <a:r>
              <a:rPr lang="en-US" sz="1800" dirty="0"/>
              <a:t>Codes used are the two-digit NAICS codes for the underlying business activity, whether conducted directly by the organization or indirectly (e.g., through a partnership).</a:t>
            </a:r>
            <a:endParaRPr lang="en-US" sz="1650" dirty="0"/>
          </a:p>
          <a:p>
            <a:pPr>
              <a:spcBef>
                <a:spcPts val="600"/>
              </a:spcBef>
              <a:spcAft>
                <a:spcPts val="600"/>
              </a:spcAft>
            </a:pPr>
            <a:r>
              <a:rPr lang="en-US" sz="1800" dirty="0"/>
              <a:t>A two-digit code can be assigned to no more than one unrelated business taxable income (UBTI) silo and is only reported once.</a:t>
            </a:r>
          </a:p>
          <a:p>
            <a:pPr>
              <a:spcBef>
                <a:spcPts val="600"/>
              </a:spcBef>
              <a:spcAft>
                <a:spcPts val="600"/>
              </a:spcAft>
            </a:pPr>
            <a:r>
              <a:rPr lang="en-US" sz="1800" dirty="0"/>
              <a:t>The code cannot be used for activities that are substantially related to the organization’s exempt function (e.g., a university cannot choose the code for educational services to describe all of its unrelated trade or business activities).</a:t>
            </a:r>
          </a:p>
          <a:p>
            <a:pPr>
              <a:spcBef>
                <a:spcPts val="600"/>
              </a:spcBef>
              <a:spcAft>
                <a:spcPts val="600"/>
              </a:spcAft>
            </a:pPr>
            <a:r>
              <a:rPr lang="en-US" sz="1800" dirty="0"/>
              <a:t>An organization cannot change its code categorizations after selecting them, unless it can demonstrate that (1) the original categorization was due to an unintentional error and (2) another code more accurately describes the trade or business.</a:t>
            </a:r>
          </a:p>
        </p:txBody>
      </p:sp>
    </p:spTree>
    <p:extLst>
      <p:ext uri="{BB962C8B-B14F-4D97-AF65-F5344CB8AC3E}">
        <p14:creationId xmlns:p14="http://schemas.microsoft.com/office/powerpoint/2010/main" val="4063025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CE90-EE12-4A00-B1D7-0C1D8714538B}"/>
              </a:ext>
            </a:extLst>
          </p:cNvPr>
          <p:cNvSpPr>
            <a:spLocks noGrp="1"/>
          </p:cNvSpPr>
          <p:nvPr>
            <p:ph type="title"/>
          </p:nvPr>
        </p:nvSpPr>
        <p:spPr/>
        <p:txBody>
          <a:bodyPr/>
          <a:lstStyle/>
          <a:p>
            <a:r>
              <a:rPr lang="en-GB" dirty="0"/>
              <a:t>Section 512(a)(6): two-digit NAICS codes</a:t>
            </a:r>
            <a:endParaRPr lang="en-IN" dirty="0"/>
          </a:p>
        </p:txBody>
      </p:sp>
      <p:sp>
        <p:nvSpPr>
          <p:cNvPr id="3" name="Content Placeholder 2">
            <a:extLst>
              <a:ext uri="{FF2B5EF4-FFF2-40B4-BE49-F238E27FC236}">
                <a16:creationId xmlns:a16="http://schemas.microsoft.com/office/drawing/2014/main" id="{2FA1FDF4-330E-4A6A-9FE3-7682C26E68F5}"/>
              </a:ext>
            </a:extLst>
          </p:cNvPr>
          <p:cNvSpPr>
            <a:spLocks noGrp="1"/>
          </p:cNvSpPr>
          <p:nvPr>
            <p:ph idx="1"/>
          </p:nvPr>
        </p:nvSpPr>
        <p:spPr/>
        <p:txBody>
          <a:bodyPr numCol="2"/>
          <a:lstStyle/>
          <a:p>
            <a:pPr>
              <a:spcBef>
                <a:spcPts val="0"/>
              </a:spcBef>
              <a:spcAft>
                <a:spcPts val="1200"/>
              </a:spcAft>
            </a:pPr>
            <a:r>
              <a:rPr lang="en-IN" sz="1600" dirty="0"/>
              <a:t>11: Agriculture, forestry, fishing and hunting</a:t>
            </a:r>
          </a:p>
          <a:p>
            <a:pPr>
              <a:spcBef>
                <a:spcPts val="0"/>
              </a:spcBef>
              <a:spcAft>
                <a:spcPts val="1200"/>
              </a:spcAft>
            </a:pPr>
            <a:r>
              <a:rPr lang="en-IN" sz="1600" dirty="0"/>
              <a:t>21: Mining, quarrying, and oil and gas extraction</a:t>
            </a:r>
          </a:p>
          <a:p>
            <a:pPr>
              <a:spcBef>
                <a:spcPts val="0"/>
              </a:spcBef>
              <a:spcAft>
                <a:spcPts val="1200"/>
              </a:spcAft>
            </a:pPr>
            <a:r>
              <a:rPr lang="en-IN" sz="1600" dirty="0"/>
              <a:t>22: Utilities</a:t>
            </a:r>
          </a:p>
          <a:p>
            <a:pPr>
              <a:spcBef>
                <a:spcPts val="0"/>
              </a:spcBef>
              <a:spcAft>
                <a:spcPts val="1200"/>
              </a:spcAft>
            </a:pPr>
            <a:r>
              <a:rPr lang="en-IN" sz="1600" dirty="0"/>
              <a:t>23: Construction</a:t>
            </a:r>
          </a:p>
          <a:p>
            <a:pPr>
              <a:spcBef>
                <a:spcPts val="0"/>
              </a:spcBef>
              <a:spcAft>
                <a:spcPts val="1200"/>
              </a:spcAft>
            </a:pPr>
            <a:r>
              <a:rPr lang="en-IN" sz="1600" dirty="0"/>
              <a:t>31–33: Manufacturing</a:t>
            </a:r>
          </a:p>
          <a:p>
            <a:pPr>
              <a:spcBef>
                <a:spcPts val="0"/>
              </a:spcBef>
              <a:spcAft>
                <a:spcPts val="1200"/>
              </a:spcAft>
            </a:pPr>
            <a:r>
              <a:rPr lang="en-IN" sz="1600" dirty="0"/>
              <a:t>42: Wholesale trade</a:t>
            </a:r>
          </a:p>
          <a:p>
            <a:pPr>
              <a:spcBef>
                <a:spcPts val="0"/>
              </a:spcBef>
              <a:spcAft>
                <a:spcPts val="1200"/>
              </a:spcAft>
            </a:pPr>
            <a:r>
              <a:rPr lang="en-IN" sz="1600" dirty="0"/>
              <a:t>44–45: Retail trade</a:t>
            </a:r>
          </a:p>
          <a:p>
            <a:pPr>
              <a:spcBef>
                <a:spcPts val="0"/>
              </a:spcBef>
              <a:spcAft>
                <a:spcPts val="1200"/>
              </a:spcAft>
            </a:pPr>
            <a:r>
              <a:rPr lang="en-IN" sz="1600" dirty="0"/>
              <a:t>48–49: Transportation and warehousing</a:t>
            </a:r>
          </a:p>
          <a:p>
            <a:pPr>
              <a:spcBef>
                <a:spcPts val="0"/>
              </a:spcBef>
              <a:spcAft>
                <a:spcPts val="1200"/>
              </a:spcAft>
            </a:pPr>
            <a:r>
              <a:rPr lang="en-IN" sz="1600" dirty="0"/>
              <a:t>51: Information</a:t>
            </a:r>
          </a:p>
          <a:p>
            <a:pPr>
              <a:spcBef>
                <a:spcPts val="0"/>
              </a:spcBef>
              <a:spcAft>
                <a:spcPts val="1200"/>
              </a:spcAft>
            </a:pPr>
            <a:r>
              <a:rPr lang="en-IN" sz="1600" dirty="0"/>
              <a:t>52: Finance and insurance</a:t>
            </a:r>
          </a:p>
          <a:p>
            <a:pPr>
              <a:spcBef>
                <a:spcPts val="0"/>
              </a:spcBef>
              <a:spcAft>
                <a:spcPts val="1200"/>
              </a:spcAft>
            </a:pPr>
            <a:r>
              <a:rPr lang="en-IN" sz="1600" dirty="0"/>
              <a:t>53: Real estate and rental and leasing</a:t>
            </a:r>
          </a:p>
          <a:p>
            <a:pPr>
              <a:spcBef>
                <a:spcPts val="0"/>
              </a:spcBef>
              <a:spcAft>
                <a:spcPts val="1200"/>
              </a:spcAft>
            </a:pPr>
            <a:r>
              <a:rPr lang="en-US" sz="1600" dirty="0"/>
              <a:t>54: Professional, scientific and technical services</a:t>
            </a:r>
          </a:p>
          <a:p>
            <a:pPr>
              <a:spcBef>
                <a:spcPts val="0"/>
              </a:spcBef>
              <a:spcAft>
                <a:spcPts val="1200"/>
              </a:spcAft>
            </a:pPr>
            <a:r>
              <a:rPr lang="en-US" sz="1600" dirty="0"/>
              <a:t>55: Management of companies and enterprises</a:t>
            </a:r>
          </a:p>
          <a:p>
            <a:pPr>
              <a:spcBef>
                <a:spcPts val="0"/>
              </a:spcBef>
              <a:spcAft>
                <a:spcPts val="1200"/>
              </a:spcAft>
            </a:pPr>
            <a:r>
              <a:rPr lang="en-US" sz="1600" dirty="0"/>
              <a:t>56: Administrative and support</a:t>
            </a:r>
          </a:p>
          <a:p>
            <a:pPr>
              <a:spcBef>
                <a:spcPts val="0"/>
              </a:spcBef>
              <a:spcAft>
                <a:spcPts val="1200"/>
              </a:spcAft>
            </a:pPr>
            <a:r>
              <a:rPr lang="en-US" sz="1600" dirty="0"/>
              <a:t>61: Educational services</a:t>
            </a:r>
          </a:p>
          <a:p>
            <a:pPr>
              <a:spcBef>
                <a:spcPts val="0"/>
              </a:spcBef>
              <a:spcAft>
                <a:spcPts val="1200"/>
              </a:spcAft>
            </a:pPr>
            <a:r>
              <a:rPr lang="en-US" sz="1600" dirty="0"/>
              <a:t>62: Health care and social assistance</a:t>
            </a:r>
          </a:p>
          <a:p>
            <a:pPr>
              <a:spcBef>
                <a:spcPts val="0"/>
              </a:spcBef>
              <a:spcAft>
                <a:spcPts val="1200"/>
              </a:spcAft>
            </a:pPr>
            <a:r>
              <a:rPr lang="en-US" sz="1600" dirty="0"/>
              <a:t>71: Arts, entertainment and recreation</a:t>
            </a:r>
          </a:p>
          <a:p>
            <a:pPr>
              <a:spcBef>
                <a:spcPts val="0"/>
              </a:spcBef>
              <a:spcAft>
                <a:spcPts val="1200"/>
              </a:spcAft>
            </a:pPr>
            <a:r>
              <a:rPr lang="en-US" sz="1600" dirty="0"/>
              <a:t>72: Accommodation and food services</a:t>
            </a:r>
          </a:p>
          <a:p>
            <a:pPr>
              <a:spcBef>
                <a:spcPts val="0"/>
              </a:spcBef>
              <a:spcAft>
                <a:spcPts val="1200"/>
              </a:spcAft>
            </a:pPr>
            <a:r>
              <a:rPr lang="en-US" sz="1600" dirty="0"/>
              <a:t>81: Other services (except public administration)</a:t>
            </a:r>
          </a:p>
          <a:p>
            <a:pPr>
              <a:spcBef>
                <a:spcPts val="0"/>
              </a:spcBef>
              <a:spcAft>
                <a:spcPts val="1200"/>
              </a:spcAft>
            </a:pPr>
            <a:r>
              <a:rPr lang="en-US" sz="1600" dirty="0"/>
              <a:t>92: Public administration</a:t>
            </a:r>
            <a:endParaRPr lang="en-GB" sz="1100" dirty="0"/>
          </a:p>
        </p:txBody>
      </p:sp>
    </p:spTree>
    <p:extLst>
      <p:ext uri="{BB962C8B-B14F-4D97-AF65-F5344CB8AC3E}">
        <p14:creationId xmlns:p14="http://schemas.microsoft.com/office/powerpoint/2010/main" val="270821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CE90-EE12-4A00-B1D7-0C1D8714538B}"/>
              </a:ext>
            </a:extLst>
          </p:cNvPr>
          <p:cNvSpPr>
            <a:spLocks noGrp="1"/>
          </p:cNvSpPr>
          <p:nvPr>
            <p:ph type="title"/>
          </p:nvPr>
        </p:nvSpPr>
        <p:spPr>
          <a:xfrm>
            <a:off x="457200" y="201600"/>
            <a:ext cx="8391525" cy="860400"/>
          </a:xfrm>
        </p:spPr>
        <p:txBody>
          <a:bodyPr/>
          <a:lstStyle/>
          <a:p>
            <a:r>
              <a:rPr lang="en-GB" dirty="0"/>
              <a:t>Section 512(a)(6): non-NAICS business activity codes for certain types of investments</a:t>
            </a:r>
            <a:endParaRPr lang="en-IN" dirty="0"/>
          </a:p>
        </p:txBody>
      </p:sp>
      <p:sp>
        <p:nvSpPr>
          <p:cNvPr id="3" name="Content Placeholder 2">
            <a:extLst>
              <a:ext uri="{FF2B5EF4-FFF2-40B4-BE49-F238E27FC236}">
                <a16:creationId xmlns:a16="http://schemas.microsoft.com/office/drawing/2014/main" id="{2FA1FDF4-330E-4A6A-9FE3-7682C26E68F5}"/>
              </a:ext>
            </a:extLst>
          </p:cNvPr>
          <p:cNvSpPr>
            <a:spLocks noGrp="1"/>
          </p:cNvSpPr>
          <p:nvPr>
            <p:ph idx="1"/>
          </p:nvPr>
        </p:nvSpPr>
        <p:spPr/>
        <p:txBody>
          <a:bodyPr numCol="1"/>
          <a:lstStyle/>
          <a:p>
            <a:pPr>
              <a:spcBef>
                <a:spcPts val="0"/>
              </a:spcBef>
              <a:spcAft>
                <a:spcPts val="1200"/>
              </a:spcAft>
            </a:pPr>
            <a:r>
              <a:rPr lang="en-GB" sz="1800" dirty="0"/>
              <a:t>901101: Investment activities, including: </a:t>
            </a:r>
          </a:p>
          <a:p>
            <a:pPr lvl="1">
              <a:spcBef>
                <a:spcPts val="0"/>
              </a:spcBef>
              <a:spcAft>
                <a:spcPts val="1200"/>
              </a:spcAft>
            </a:pPr>
            <a:r>
              <a:rPr lang="en-GB" dirty="0"/>
              <a:t>Debt-financed income (Section 512(b)(4))</a:t>
            </a:r>
          </a:p>
          <a:p>
            <a:pPr lvl="1">
              <a:spcBef>
                <a:spcPts val="0"/>
              </a:spcBef>
              <a:spcAft>
                <a:spcPts val="1200"/>
              </a:spcAft>
            </a:pPr>
            <a:r>
              <a:rPr lang="en-GB" dirty="0"/>
              <a:t>Qualifying partnership interests</a:t>
            </a:r>
          </a:p>
          <a:p>
            <a:pPr lvl="1">
              <a:spcBef>
                <a:spcPts val="0"/>
              </a:spcBef>
              <a:spcAft>
                <a:spcPts val="1200"/>
              </a:spcAft>
            </a:pPr>
            <a:r>
              <a:rPr lang="en-GB" dirty="0"/>
              <a:t>Qualifying S corporation interests, and</a:t>
            </a:r>
          </a:p>
          <a:p>
            <a:pPr lvl="1">
              <a:spcBef>
                <a:spcPts val="0"/>
              </a:spcBef>
              <a:spcAft>
                <a:spcPts val="1200"/>
              </a:spcAft>
            </a:pPr>
            <a:r>
              <a:rPr lang="en-GB" dirty="0"/>
              <a:t>Certain gross income of organizations subject to section 512(a)(3), (Section 501(c)(7), (9), or (17)</a:t>
            </a:r>
          </a:p>
          <a:p>
            <a:pPr>
              <a:spcBef>
                <a:spcPts val="0"/>
              </a:spcBef>
              <a:spcAft>
                <a:spcPts val="1200"/>
              </a:spcAft>
            </a:pPr>
            <a:r>
              <a:rPr lang="en-GB" sz="1800" dirty="0"/>
              <a:t>901301: Insurance income derived from controlled foreign corporations (Section 512(b)(17))</a:t>
            </a:r>
          </a:p>
          <a:p>
            <a:pPr>
              <a:spcBef>
                <a:spcPts val="0"/>
              </a:spcBef>
              <a:spcAft>
                <a:spcPts val="1200"/>
              </a:spcAft>
            </a:pPr>
            <a:r>
              <a:rPr lang="en-GB" sz="1800" dirty="0"/>
              <a:t>903###: Passive income activities with controlled organizations</a:t>
            </a:r>
          </a:p>
          <a:p>
            <a:pPr>
              <a:spcBef>
                <a:spcPts val="0"/>
              </a:spcBef>
              <a:spcAft>
                <a:spcPts val="1200"/>
              </a:spcAft>
            </a:pPr>
            <a:r>
              <a:rPr lang="en-GB" sz="1800" dirty="0"/>
              <a:t>904###: Nonqualifying S corporation interests</a:t>
            </a:r>
          </a:p>
        </p:txBody>
      </p:sp>
    </p:spTree>
    <p:extLst>
      <p:ext uri="{BB962C8B-B14F-4D97-AF65-F5344CB8AC3E}">
        <p14:creationId xmlns:p14="http://schemas.microsoft.com/office/powerpoint/2010/main" val="1492076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512(a)(6): determining ‘silos’</a:t>
            </a:r>
          </a:p>
        </p:txBody>
      </p:sp>
      <p:sp>
        <p:nvSpPr>
          <p:cNvPr id="3" name="Content Placeholder 2"/>
          <p:cNvSpPr>
            <a:spLocks noGrp="1"/>
          </p:cNvSpPr>
          <p:nvPr>
            <p:ph idx="1"/>
          </p:nvPr>
        </p:nvSpPr>
        <p:spPr/>
        <p:txBody>
          <a:bodyPr/>
          <a:lstStyle/>
          <a:p>
            <a:r>
              <a:rPr lang="en-US" sz="1800" dirty="0"/>
              <a:t>UBTI silos under IRC Section 512(a)(6) must be considered in preparing the Form 990-T and its supporting work papers.</a:t>
            </a:r>
          </a:p>
          <a:p>
            <a:pPr marL="0" indent="0">
              <a:buNone/>
            </a:pPr>
            <a:endParaRPr lang="en-US" sz="1800" dirty="0"/>
          </a:p>
          <a:p>
            <a:r>
              <a:rPr lang="en-US" sz="1800" dirty="0"/>
              <a:t>The final regulations apply to tax years beginning on or after December 2, 2020.  This means that, generally, they will be applicable for organizations filing the 2021 Form 990-T.</a:t>
            </a:r>
          </a:p>
          <a:p>
            <a:endParaRPr lang="en-US" sz="1800" dirty="0"/>
          </a:p>
          <a:p>
            <a:r>
              <a:rPr lang="en-US" sz="1800" dirty="0"/>
              <a:t>For tax years beginning prior to the effective date of the final regulations (December 2, 2020), taxpayers may follow a reasonable good-faith interpretation of Section 512(a)(6).</a:t>
            </a:r>
          </a:p>
          <a:p>
            <a:pPr marL="0" indent="0">
              <a:buNone/>
            </a:pPr>
            <a:endParaRPr lang="en-US" sz="1800" dirty="0"/>
          </a:p>
          <a:p>
            <a:r>
              <a:rPr lang="en-US" sz="1800" dirty="0"/>
              <a:t>EY Tax Alert on the final regs: </a:t>
            </a:r>
            <a:r>
              <a:rPr lang="en-US" sz="1800" dirty="0">
                <a:solidFill>
                  <a:schemeClr val="tx2"/>
                </a:solidFill>
                <a:hlinkClick r:id="rId3">
                  <a:extLst>
                    <a:ext uri="{A12FA001-AC4F-418D-AE19-62706E023703}">
                      <ahyp:hlinkClr xmlns:ahyp="http://schemas.microsoft.com/office/drawing/2018/hyperlinkcolor" val="tx"/>
                    </a:ext>
                  </a:extLst>
                </a:hlinkClick>
              </a:rPr>
              <a:t>Final regulations on unrelated trades or businesses affect tax-exempt organizations, as well as asset managers with exempt organizations as investors (ey.com)</a:t>
            </a:r>
            <a:r>
              <a:rPr lang="en-US" sz="1800" dirty="0">
                <a:solidFill>
                  <a:schemeClr val="tx2"/>
                </a:solidFill>
              </a:rPr>
              <a:t>.</a:t>
            </a:r>
          </a:p>
          <a:p>
            <a:pPr marL="267320" lvl="1" indent="0">
              <a:buNone/>
            </a:pPr>
            <a:endParaRPr lang="en-US" dirty="0"/>
          </a:p>
        </p:txBody>
      </p:sp>
    </p:spTree>
    <p:extLst>
      <p:ext uri="{BB962C8B-B14F-4D97-AF65-F5344CB8AC3E}">
        <p14:creationId xmlns:p14="http://schemas.microsoft.com/office/powerpoint/2010/main" val="3397786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512(a)(6): determining ‘silos’ </a:t>
            </a:r>
          </a:p>
        </p:txBody>
      </p:sp>
      <p:sp>
        <p:nvSpPr>
          <p:cNvPr id="3" name="Content Placeholder 2"/>
          <p:cNvSpPr>
            <a:spLocks noGrp="1"/>
          </p:cNvSpPr>
          <p:nvPr>
            <p:ph idx="1"/>
          </p:nvPr>
        </p:nvSpPr>
        <p:spPr/>
        <p:txBody>
          <a:bodyPr/>
          <a:lstStyle/>
          <a:p>
            <a:r>
              <a:rPr lang="en-US" sz="1800" dirty="0"/>
              <a:t>“Activities in the nature of investments” are treated as single silo. For this purpose, investment UBTI may include:</a:t>
            </a:r>
          </a:p>
          <a:p>
            <a:pPr marL="0" indent="0">
              <a:buNone/>
            </a:pPr>
            <a:endParaRPr lang="en-US" sz="1800" dirty="0"/>
          </a:p>
          <a:p>
            <a:pPr lvl="1"/>
            <a:r>
              <a:rPr lang="en-US" sz="1600" dirty="0"/>
              <a:t>Income from qualifying partnership interests (QPIs)</a:t>
            </a:r>
          </a:p>
          <a:p>
            <a:pPr lvl="1"/>
            <a:r>
              <a:rPr lang="en-US" sz="1600" dirty="0"/>
              <a:t>Income from qualifying S-Corporation interests (QSIs)</a:t>
            </a:r>
          </a:p>
          <a:p>
            <a:pPr lvl="1"/>
            <a:r>
              <a:rPr lang="en-US" sz="1600" dirty="0"/>
              <a:t>Income from debt-financed property (whether held directly or through partnerships)</a:t>
            </a:r>
          </a:p>
          <a:p>
            <a:pPr lvl="2"/>
            <a:endParaRPr lang="en-US" sz="1400" dirty="0"/>
          </a:p>
          <a:p>
            <a:pPr lvl="1"/>
            <a:endParaRPr lang="en-GB" sz="1600" dirty="0"/>
          </a:p>
        </p:txBody>
      </p:sp>
    </p:spTree>
    <p:extLst>
      <p:ext uri="{BB962C8B-B14F-4D97-AF65-F5344CB8AC3E}">
        <p14:creationId xmlns:p14="http://schemas.microsoft.com/office/powerpoint/2010/main" val="160111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5A68D9-F837-4C39-B26A-4555377D42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32" b="2748"/>
          <a:stretch/>
        </p:blipFill>
        <p:spPr>
          <a:xfrm flipH="1">
            <a:off x="-3" y="0"/>
            <a:ext cx="9139239" cy="6853284"/>
          </a:xfrm>
          <a:prstGeom prst="rect">
            <a:avLst/>
          </a:prstGeom>
        </p:spPr>
      </p:pic>
      <p:sp>
        <p:nvSpPr>
          <p:cNvPr id="8" name="Rectangle 7">
            <a:extLst>
              <a:ext uri="{FF2B5EF4-FFF2-40B4-BE49-F238E27FC236}">
                <a16:creationId xmlns:a16="http://schemas.microsoft.com/office/drawing/2014/main" id="{119A85BD-7AED-4EDF-9C39-DDE059810B17}"/>
              </a:ext>
            </a:extLst>
          </p:cNvPr>
          <p:cNvSpPr/>
          <p:nvPr/>
        </p:nvSpPr>
        <p:spPr>
          <a:xfrm>
            <a:off x="-1" y="4717"/>
            <a:ext cx="913924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dirty="0"/>
          </a:p>
        </p:txBody>
      </p:sp>
      <p:graphicFrame>
        <p:nvGraphicFramePr>
          <p:cNvPr id="2" name="Object 1" hidden="1">
            <a:extLst>
              <a:ext uri="{FF2B5EF4-FFF2-40B4-BE49-F238E27FC236}">
                <a16:creationId xmlns:a16="http://schemas.microsoft.com/office/drawing/2014/main" id="{7212BA0F-88DC-430F-BD90-C4FFE5A93558}"/>
              </a:ext>
            </a:extLst>
          </p:cNvPr>
          <p:cNvGraphicFramePr>
            <a:graphicFrameLocks noChangeAspect="1"/>
          </p:cNvGraphicFramePr>
          <p:nvPr>
            <p:custDataLst>
              <p:tags r:id="rId1"/>
            </p:custDataLst>
            <p:extLst>
              <p:ext uri="{D42A27DB-BD31-4B8C-83A1-F6EECF244321}">
                <p14:modId xmlns:p14="http://schemas.microsoft.com/office/powerpoint/2010/main" val="3143605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2" name="Object 1" hidden="1">
                        <a:extLst>
                          <a:ext uri="{FF2B5EF4-FFF2-40B4-BE49-F238E27FC236}">
                            <a16:creationId xmlns:a16="http://schemas.microsoft.com/office/drawing/2014/main" id="{7212BA0F-88DC-430F-BD90-C4FFE5A935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UBI fundamentals</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27992A49-0B06-40DE-9294-5829D13A99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2" name="Slide Number Placeholder 4">
            <a:extLst>
              <a:ext uri="{FF2B5EF4-FFF2-40B4-BE49-F238E27FC236}">
                <a16:creationId xmlns:a16="http://schemas.microsoft.com/office/drawing/2014/main" id="{E71E1481-3CC7-4933-8164-BE0B56ACBC42}"/>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572903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A7BD-5AD3-458C-9D1A-23E5D03E062D}"/>
              </a:ext>
            </a:extLst>
          </p:cNvPr>
          <p:cNvSpPr>
            <a:spLocks noGrp="1"/>
          </p:cNvSpPr>
          <p:nvPr>
            <p:ph type="title"/>
          </p:nvPr>
        </p:nvSpPr>
        <p:spPr/>
        <p:txBody>
          <a:bodyPr/>
          <a:lstStyle/>
          <a:p>
            <a:r>
              <a:rPr lang="en-GB" dirty="0"/>
              <a:t>Section 512(a)(6): q</a:t>
            </a:r>
            <a:r>
              <a:rPr lang="en-US" dirty="0"/>
              <a:t>ualifying partnership interests (QPIs)</a:t>
            </a:r>
            <a:br>
              <a:rPr lang="en-US" dirty="0"/>
            </a:br>
            <a:endParaRPr lang="en-IN" dirty="0"/>
          </a:p>
        </p:txBody>
      </p:sp>
      <p:sp>
        <p:nvSpPr>
          <p:cNvPr id="3" name="Content Placeholder 2">
            <a:extLst>
              <a:ext uri="{FF2B5EF4-FFF2-40B4-BE49-F238E27FC236}">
                <a16:creationId xmlns:a16="http://schemas.microsoft.com/office/drawing/2014/main" id="{54BF04FB-8F0A-4B27-9D9B-37A9AFB6E169}"/>
              </a:ext>
            </a:extLst>
          </p:cNvPr>
          <p:cNvSpPr>
            <a:spLocks noGrp="1"/>
          </p:cNvSpPr>
          <p:nvPr>
            <p:ph idx="1"/>
          </p:nvPr>
        </p:nvSpPr>
        <p:spPr/>
        <p:txBody>
          <a:bodyPr/>
          <a:lstStyle/>
          <a:p>
            <a:pPr>
              <a:spcBef>
                <a:spcPts val="0"/>
              </a:spcBef>
              <a:spcAft>
                <a:spcPts val="600"/>
              </a:spcAft>
            </a:pPr>
            <a:r>
              <a:rPr lang="en-US" sz="1800" dirty="0"/>
              <a:t>QPIs: A tax-exempt organization’s interest in a directly held partnership is a QPI if the tax-exempt organization meets either</a:t>
            </a:r>
          </a:p>
          <a:p>
            <a:pPr lvl="1">
              <a:spcBef>
                <a:spcPts val="0"/>
              </a:spcBef>
              <a:spcAft>
                <a:spcPts val="600"/>
              </a:spcAft>
            </a:pPr>
            <a:r>
              <a:rPr lang="en-US" sz="1600" dirty="0"/>
              <a:t>The “de minimis test</a:t>
            </a:r>
            <a:r>
              <a:rPr lang="en-US" sz="1600"/>
              <a:t>” </a:t>
            </a:r>
            <a:r>
              <a:rPr lang="en-US"/>
              <a:t>OR </a:t>
            </a:r>
            <a:endParaRPr lang="en-US" dirty="0"/>
          </a:p>
          <a:p>
            <a:pPr lvl="1">
              <a:spcBef>
                <a:spcPts val="0"/>
              </a:spcBef>
              <a:spcAft>
                <a:spcPts val="600"/>
              </a:spcAft>
            </a:pPr>
            <a:r>
              <a:rPr lang="en-US" sz="1600" dirty="0"/>
              <a:t>The “participation test”  </a:t>
            </a:r>
          </a:p>
          <a:p>
            <a:pPr marL="356616" lvl="1" indent="0">
              <a:spcBef>
                <a:spcPts val="0"/>
              </a:spcBef>
              <a:spcAft>
                <a:spcPts val="600"/>
              </a:spcAft>
              <a:buNone/>
            </a:pPr>
            <a:endParaRPr lang="en-US" sz="1600" dirty="0"/>
          </a:p>
          <a:p>
            <a:pPr>
              <a:spcBef>
                <a:spcPts val="0"/>
              </a:spcBef>
              <a:spcAft>
                <a:spcPts val="600"/>
              </a:spcAft>
            </a:pPr>
            <a:r>
              <a:rPr lang="en-US" sz="1800" dirty="0"/>
              <a:t>De minimis test: The tax-exempt organization must own not more than 2% of the capital and profits interests in the partnership.</a:t>
            </a:r>
          </a:p>
          <a:p>
            <a:pPr marL="0" indent="0">
              <a:spcBef>
                <a:spcPts val="0"/>
              </a:spcBef>
              <a:spcAft>
                <a:spcPts val="600"/>
              </a:spcAft>
              <a:buNone/>
            </a:pPr>
            <a:endParaRPr lang="en-US" sz="1800" dirty="0"/>
          </a:p>
          <a:p>
            <a:pPr>
              <a:spcBef>
                <a:spcPts val="0"/>
              </a:spcBef>
              <a:spcAft>
                <a:spcPts val="600"/>
              </a:spcAft>
            </a:pPr>
            <a:r>
              <a:rPr lang="en-US" sz="1800" dirty="0"/>
              <a:t>Participation test: </a:t>
            </a:r>
          </a:p>
          <a:p>
            <a:pPr lvl="1">
              <a:spcBef>
                <a:spcPts val="0"/>
              </a:spcBef>
              <a:spcAft>
                <a:spcPts val="600"/>
              </a:spcAft>
            </a:pPr>
            <a:r>
              <a:rPr lang="en-US" sz="1600" dirty="0"/>
              <a:t>The tax-exempt organization must hold no more than 20% of the capital interest in the partnership, AND</a:t>
            </a:r>
          </a:p>
          <a:p>
            <a:pPr lvl="1">
              <a:spcBef>
                <a:spcPts val="0"/>
              </a:spcBef>
              <a:spcAft>
                <a:spcPts val="600"/>
              </a:spcAft>
            </a:pPr>
            <a:r>
              <a:rPr lang="en-US" sz="1600" dirty="0"/>
              <a:t>Must not “significantly participate” in the partnership</a:t>
            </a:r>
          </a:p>
          <a:p>
            <a:pPr>
              <a:spcBef>
                <a:spcPts val="0"/>
              </a:spcBef>
              <a:spcAft>
                <a:spcPts val="600"/>
              </a:spcAft>
            </a:pPr>
            <a:endParaRPr lang="en-IN" sz="1400" dirty="0"/>
          </a:p>
        </p:txBody>
      </p:sp>
    </p:spTree>
    <p:extLst>
      <p:ext uri="{BB962C8B-B14F-4D97-AF65-F5344CB8AC3E}">
        <p14:creationId xmlns:p14="http://schemas.microsoft.com/office/powerpoint/2010/main" val="2019377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DD97-549D-4155-A7C7-7739400D1773}"/>
              </a:ext>
            </a:extLst>
          </p:cNvPr>
          <p:cNvSpPr>
            <a:spLocks noGrp="1"/>
          </p:cNvSpPr>
          <p:nvPr>
            <p:ph type="title"/>
          </p:nvPr>
        </p:nvSpPr>
        <p:spPr/>
        <p:txBody>
          <a:bodyPr/>
          <a:lstStyle/>
          <a:p>
            <a:r>
              <a:rPr lang="en-GB" dirty="0"/>
              <a:t>Section 512(a)(6): q</a:t>
            </a:r>
            <a:r>
              <a:rPr lang="en-US" dirty="0"/>
              <a:t>ualifying partnership interests (QPIs)</a:t>
            </a:r>
            <a:endParaRPr lang="en-IN" dirty="0"/>
          </a:p>
        </p:txBody>
      </p:sp>
      <p:sp>
        <p:nvSpPr>
          <p:cNvPr id="3" name="Content Placeholder 2">
            <a:extLst>
              <a:ext uri="{FF2B5EF4-FFF2-40B4-BE49-F238E27FC236}">
                <a16:creationId xmlns:a16="http://schemas.microsoft.com/office/drawing/2014/main" id="{67F51AC7-6474-4999-AF9A-D511ACC23B2C}"/>
              </a:ext>
            </a:extLst>
          </p:cNvPr>
          <p:cNvSpPr>
            <a:spLocks noGrp="1"/>
          </p:cNvSpPr>
          <p:nvPr>
            <p:ph idx="1"/>
          </p:nvPr>
        </p:nvSpPr>
        <p:spPr/>
        <p:txBody>
          <a:bodyPr/>
          <a:lstStyle/>
          <a:p>
            <a:pPr fontAlgn="base"/>
            <a:r>
              <a:rPr lang="en-US" sz="1800" dirty="0"/>
              <a:t>“Significant participation,” for the purposes of the “participation test,” is determined based upon four factors.</a:t>
            </a:r>
          </a:p>
          <a:p>
            <a:pPr fontAlgn="base"/>
            <a:r>
              <a:rPr lang="en-US" sz="1800" dirty="0"/>
              <a:t>Two of the factors relate to the organization’s power to act:</a:t>
            </a:r>
          </a:p>
          <a:p>
            <a:pPr lvl="1" fontAlgn="base"/>
            <a:r>
              <a:rPr lang="en-US" sz="1600" dirty="0"/>
              <a:t>The organization, by itself, may require the partnership to perform, or may prevent the partnership from performing (other than through a unanimous voting requirement or through minority consent rights), any act that significantly affects the operations of the partnership.</a:t>
            </a:r>
          </a:p>
          <a:p>
            <a:pPr lvl="1" fontAlgn="base"/>
            <a:r>
              <a:rPr lang="en-US" sz="1600" dirty="0"/>
              <a:t>The organization, by itself, has the power to appoint or remove any of the partnership’s officers or employees or a majority of directors.</a:t>
            </a:r>
          </a:p>
          <a:p>
            <a:pPr fontAlgn="base"/>
            <a:r>
              <a:rPr lang="en-US" sz="1800" dirty="0"/>
              <a:t>Two of the factors relate to the rights of individuals within the organization  to act:​</a:t>
            </a:r>
          </a:p>
          <a:p>
            <a:pPr lvl="1" fontAlgn="base"/>
            <a:r>
              <a:rPr lang="en-US" sz="1600" dirty="0"/>
              <a:t>Any of the organization’s officers, directors, trustees or employees have rights to participate in the management of the partnership at any time.</a:t>
            </a:r>
          </a:p>
          <a:p>
            <a:pPr lvl="1" fontAlgn="base"/>
            <a:r>
              <a:rPr lang="en-US" sz="1600" dirty="0"/>
              <a:t>Any of the organization’s officers, directors, trustees or employees have rights to conduct the partnership’s business at any time.​</a:t>
            </a:r>
          </a:p>
        </p:txBody>
      </p:sp>
    </p:spTree>
    <p:extLst>
      <p:ext uri="{BB962C8B-B14F-4D97-AF65-F5344CB8AC3E}">
        <p14:creationId xmlns:p14="http://schemas.microsoft.com/office/powerpoint/2010/main" val="3168168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AB70-C876-4FE6-9A2C-F866FEAA977B}"/>
              </a:ext>
            </a:extLst>
          </p:cNvPr>
          <p:cNvSpPr>
            <a:spLocks noGrp="1"/>
          </p:cNvSpPr>
          <p:nvPr>
            <p:ph type="title"/>
          </p:nvPr>
        </p:nvSpPr>
        <p:spPr/>
        <p:txBody>
          <a:bodyPr/>
          <a:lstStyle/>
          <a:p>
            <a:r>
              <a:rPr lang="en-GB" dirty="0"/>
              <a:t>Section 512(a)(6): q</a:t>
            </a:r>
            <a:r>
              <a:rPr lang="en-US" dirty="0"/>
              <a:t>ualifying partnership interests (QPIs)</a:t>
            </a:r>
            <a:br>
              <a:rPr lang="en-US" dirty="0"/>
            </a:br>
            <a:endParaRPr lang="en-IN" dirty="0"/>
          </a:p>
        </p:txBody>
      </p:sp>
      <p:sp>
        <p:nvSpPr>
          <p:cNvPr id="3" name="Content Placeholder 2">
            <a:extLst>
              <a:ext uri="{FF2B5EF4-FFF2-40B4-BE49-F238E27FC236}">
                <a16:creationId xmlns:a16="http://schemas.microsoft.com/office/drawing/2014/main" id="{53898525-B543-4DB7-9714-84B7CEF646DA}"/>
              </a:ext>
            </a:extLst>
          </p:cNvPr>
          <p:cNvSpPr>
            <a:spLocks noGrp="1"/>
          </p:cNvSpPr>
          <p:nvPr>
            <p:ph idx="1"/>
          </p:nvPr>
        </p:nvSpPr>
        <p:spPr>
          <a:xfrm>
            <a:off x="457201" y="1137920"/>
            <a:ext cx="8232774" cy="5126956"/>
          </a:xfrm>
        </p:spPr>
        <p:txBody>
          <a:bodyPr/>
          <a:lstStyle/>
          <a:p>
            <a:pPr fontAlgn="base"/>
            <a:r>
              <a:rPr lang="en-US" sz="1800" dirty="0"/>
              <a:t>“Look-through rule”</a:t>
            </a:r>
          </a:p>
          <a:p>
            <a:pPr lvl="1" fontAlgn="base"/>
            <a:r>
              <a:rPr lang="en-US" sz="1600" dirty="0"/>
              <a:t>A look-through rule applies where a tax-exempt organization has an indirect interest in a lower-tier partnership through a directly held, non-QPI partnership interest.</a:t>
            </a:r>
          </a:p>
          <a:p>
            <a:pPr lvl="1" fontAlgn="base"/>
            <a:r>
              <a:rPr lang="en-US" sz="1600" dirty="0"/>
              <a:t>The lower-tier partnership may still qualify as a QPI if the lower tier partnership interest meets the requirements of the de minimis test with respect to the tax-exempt investor.</a:t>
            </a:r>
          </a:p>
          <a:p>
            <a:pPr lvl="1" fontAlgn="base"/>
            <a:r>
              <a:rPr lang="en-US" sz="1600" dirty="0"/>
              <a:t>The final regulations expand on the look through rule by including any lower-tier partnerships that can satisfy the participation test with respect to their directly controlled partnership (i.e., not with respect to the tax exempt organization) — thus, for purposes of the look-through rule, the participation test applies tier-by-tier to intervening, indirectly owned partnerships.</a:t>
            </a:r>
          </a:p>
          <a:p>
            <a:pPr lvl="1" fontAlgn="base"/>
            <a:r>
              <a:rPr lang="en-US" sz="1600" dirty="0"/>
              <a:t>Lower-tier partnerships that can be considered QPIs under the look-through rule may, but are not required to be, aggregated with other QPIs as a single, unrelated trade or business.</a:t>
            </a:r>
          </a:p>
        </p:txBody>
      </p:sp>
      <p:sp>
        <p:nvSpPr>
          <p:cNvPr id="4" name="Rectangle 3">
            <a:extLst>
              <a:ext uri="{FF2B5EF4-FFF2-40B4-BE49-F238E27FC236}">
                <a16:creationId xmlns:a16="http://schemas.microsoft.com/office/drawing/2014/main" id="{79BDB00F-4B2E-45CF-8817-AF55CAFFA542}"/>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6D1C95D5-73BC-46DC-B6F6-DACDF4FBAE63}"/>
              </a:ext>
            </a:extLst>
          </p:cNvPr>
          <p:cNvSpPr/>
          <p:nvPr/>
        </p:nvSpPr>
        <p:spPr>
          <a:xfrm>
            <a:off x="4450813" y="3244334"/>
            <a:ext cx="242374" cy="369332"/>
          </a:xfrm>
          <a:prstGeom prst="rect">
            <a:avLst/>
          </a:prstGeom>
        </p:spPr>
        <p:txBody>
          <a:bodyPr wrap="none">
            <a:spAutoFit/>
          </a:bodyPr>
          <a:lstStyle/>
          <a:p>
            <a:r>
              <a:rPr lang="en-US" dirty="0">
                <a:solidFill>
                  <a:schemeClr val="bg1"/>
                </a:solidFill>
                <a:latin typeface="Times New Roman" panose="02020603050405020304" pitchFamily="18" charset="0"/>
              </a:rPr>
              <a:t> </a:t>
            </a:r>
            <a:endParaRPr lang="en-US" dirty="0">
              <a:solidFill>
                <a:schemeClr val="bg1"/>
              </a:solidFill>
            </a:endParaRPr>
          </a:p>
        </p:txBody>
      </p:sp>
      <p:sp>
        <p:nvSpPr>
          <p:cNvPr id="6" name="Rectangle 5">
            <a:extLst>
              <a:ext uri="{FF2B5EF4-FFF2-40B4-BE49-F238E27FC236}">
                <a16:creationId xmlns:a16="http://schemas.microsoft.com/office/drawing/2014/main" id="{4FD35893-1B13-4BCC-8367-A8DD939E783E}"/>
              </a:ext>
            </a:extLst>
          </p:cNvPr>
          <p:cNvSpPr/>
          <p:nvPr/>
        </p:nvSpPr>
        <p:spPr>
          <a:xfrm>
            <a:off x="6035065" y="2765868"/>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298114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0BF0-AF10-4272-A279-5D65E8A455EE}"/>
              </a:ext>
            </a:extLst>
          </p:cNvPr>
          <p:cNvSpPr>
            <a:spLocks noGrp="1"/>
          </p:cNvSpPr>
          <p:nvPr>
            <p:ph type="title"/>
          </p:nvPr>
        </p:nvSpPr>
        <p:spPr/>
        <p:txBody>
          <a:bodyPr/>
          <a:lstStyle/>
          <a:p>
            <a:r>
              <a:rPr lang="en-GB" dirty="0"/>
              <a:t>Section 512(a)(6): allocation of deductions</a:t>
            </a:r>
            <a:endParaRPr lang="en-IN" dirty="0"/>
          </a:p>
        </p:txBody>
      </p:sp>
      <p:sp>
        <p:nvSpPr>
          <p:cNvPr id="3" name="Content Placeholder 2">
            <a:extLst>
              <a:ext uri="{FF2B5EF4-FFF2-40B4-BE49-F238E27FC236}">
                <a16:creationId xmlns:a16="http://schemas.microsoft.com/office/drawing/2014/main" id="{D9FCB7A3-AA6B-44BE-AFE9-9B7A3F9B57E2}"/>
              </a:ext>
            </a:extLst>
          </p:cNvPr>
          <p:cNvSpPr>
            <a:spLocks noGrp="1"/>
          </p:cNvSpPr>
          <p:nvPr>
            <p:ph idx="1"/>
          </p:nvPr>
        </p:nvSpPr>
        <p:spPr/>
        <p:txBody>
          <a:bodyPr/>
          <a:lstStyle/>
          <a:p>
            <a:r>
              <a:rPr lang="en-US" sz="1800" dirty="0"/>
              <a:t>Treasury and the IRS have been working on guidance on allocating deductions between UBTI and non-UBTI-generating activities for several years.</a:t>
            </a:r>
          </a:p>
          <a:p>
            <a:pPr lvl="1"/>
            <a:r>
              <a:rPr lang="en-US" sz="1600" dirty="0"/>
              <a:t>Initially, they combined that guidance project with the Section 512(a)(6) guidance.</a:t>
            </a:r>
          </a:p>
          <a:p>
            <a:r>
              <a:rPr lang="en-US" sz="1800" dirty="0"/>
              <a:t>The Section 512(a)(6) final regulations don’t provide much detail in this area, noting only that Treasury and the IRS continue to consider the allocation issue and intend to publish separate guidance.</a:t>
            </a:r>
          </a:p>
          <a:p>
            <a:r>
              <a:rPr lang="en-US" sz="1800" dirty="0"/>
              <a:t>Until then, any reasonable method of expense allocation is permitted, except that the regulations state the unadjusted gross-to-gross method is not reasonable. </a:t>
            </a:r>
          </a:p>
          <a:p>
            <a:r>
              <a:rPr lang="en-US" sz="1800" dirty="0"/>
              <a:t>Charitable contributions can be deducted against total UBTI and do not need to be allocated to and among particular trades or businesses.</a:t>
            </a:r>
          </a:p>
        </p:txBody>
      </p:sp>
    </p:spTree>
    <p:extLst>
      <p:ext uri="{BB962C8B-B14F-4D97-AF65-F5344CB8AC3E}">
        <p14:creationId xmlns:p14="http://schemas.microsoft.com/office/powerpoint/2010/main" val="2090436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DBC-7EC1-49BF-AC0C-60E7DBB323EE}"/>
              </a:ext>
            </a:extLst>
          </p:cNvPr>
          <p:cNvSpPr>
            <a:spLocks noGrp="1"/>
          </p:cNvSpPr>
          <p:nvPr>
            <p:ph type="title"/>
          </p:nvPr>
        </p:nvSpPr>
        <p:spPr/>
        <p:txBody>
          <a:bodyPr/>
          <a:lstStyle/>
          <a:p>
            <a:r>
              <a:rPr lang="en-GB" dirty="0"/>
              <a:t>Section 512(a)(6): net operating losses</a:t>
            </a:r>
            <a:endParaRPr lang="en-IN" dirty="0"/>
          </a:p>
        </p:txBody>
      </p:sp>
      <p:sp>
        <p:nvSpPr>
          <p:cNvPr id="3" name="Content Placeholder 2">
            <a:extLst>
              <a:ext uri="{FF2B5EF4-FFF2-40B4-BE49-F238E27FC236}">
                <a16:creationId xmlns:a16="http://schemas.microsoft.com/office/drawing/2014/main" id="{DD7C37C5-2296-493E-996E-D3B97CAEC047}"/>
              </a:ext>
            </a:extLst>
          </p:cNvPr>
          <p:cNvSpPr>
            <a:spLocks noGrp="1"/>
          </p:cNvSpPr>
          <p:nvPr>
            <p:ph idx="1"/>
          </p:nvPr>
        </p:nvSpPr>
        <p:spPr/>
        <p:txBody>
          <a:bodyPr/>
          <a:lstStyle/>
          <a:p>
            <a:r>
              <a:rPr lang="en-US" sz="1800" dirty="0"/>
              <a:t>Net operating losses (NOLs) generated in tax years beginning before </a:t>
            </a:r>
            <a:br>
              <a:rPr lang="en-US" sz="1800" dirty="0"/>
            </a:br>
            <a:r>
              <a:rPr lang="en-US" sz="1800" dirty="0"/>
              <a:t>January 1, 2018 (pre-2018 NOLs) are not subject to the Section 512(a)(6) rules. </a:t>
            </a:r>
          </a:p>
          <a:p>
            <a:r>
              <a:rPr lang="en-US" sz="1800" dirty="0"/>
              <a:t>NOLs generated in tax years beginning after December 31, 2017 (post-2017 NOLs), are subject to the Section 512(a)(6) siloing rules. </a:t>
            </a:r>
          </a:p>
          <a:p>
            <a:r>
              <a:rPr lang="en-US" sz="1800" dirty="0"/>
              <a:t>The regulations require an organization with both pre-2018 and post-2017 NOLs to use the pre-2018 NOLs in a way that maximizes usage of post-2017 NOLs in a taxable year.</a:t>
            </a:r>
          </a:p>
          <a:p>
            <a:r>
              <a:rPr lang="en-US" sz="1800" dirty="0"/>
              <a:t>For a year in which all pre-2018 NOLs are used, but UBTI remains, post-2017 NOLs carried over for each silo for which UBTI remains may be used to reduce taxable income for that silo.</a:t>
            </a:r>
          </a:p>
          <a:p>
            <a:endParaRPr lang="en-US" sz="1800" dirty="0"/>
          </a:p>
        </p:txBody>
      </p:sp>
    </p:spTree>
    <p:extLst>
      <p:ext uri="{BB962C8B-B14F-4D97-AF65-F5344CB8AC3E}">
        <p14:creationId xmlns:p14="http://schemas.microsoft.com/office/powerpoint/2010/main" val="1799793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3512-D896-4BCD-8E13-3E57EA6CC10A}"/>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5D7389BC-122F-48B1-B238-09252045A110}"/>
              </a:ext>
            </a:extLst>
          </p:cNvPr>
          <p:cNvSpPr>
            <a:spLocks noGrp="1"/>
          </p:cNvSpPr>
          <p:nvPr>
            <p:ph idx="1"/>
          </p:nvPr>
        </p:nvSpPr>
        <p:spPr/>
        <p:txBody>
          <a:bodyPr/>
          <a:lstStyle/>
          <a:p>
            <a:pPr marL="0" indent="0">
              <a:buNone/>
            </a:pPr>
            <a:r>
              <a:rPr lang="en-US" sz="1800" dirty="0"/>
              <a:t>Which of the following best describes how Section 512(a)(6) applies to your organization’s partnership investments</a:t>
            </a:r>
          </a:p>
          <a:p>
            <a:endParaRPr lang="en-US" sz="1800" dirty="0"/>
          </a:p>
          <a:p>
            <a:pPr marL="457200" indent="-457200">
              <a:buFont typeface="+mj-lt"/>
              <a:buAutoNum type="alphaUcPeriod"/>
            </a:pPr>
            <a:r>
              <a:rPr lang="en-US" sz="1800" dirty="0"/>
              <a:t>We expect that all of our investments will meet either the de minimis test or participation test</a:t>
            </a:r>
          </a:p>
          <a:p>
            <a:pPr marL="457200" indent="-457200">
              <a:buFont typeface="+mj-lt"/>
              <a:buAutoNum type="alphaUcPeriod"/>
            </a:pPr>
            <a:r>
              <a:rPr lang="en-US" sz="1800" dirty="0"/>
              <a:t>We expect that some of our investments meet neither the de minimis test nor the participation test, and would need to be reported using the NAICS codes of the underlying activity</a:t>
            </a:r>
          </a:p>
          <a:p>
            <a:pPr marL="457200" indent="-457200">
              <a:buFont typeface="+mj-lt"/>
              <a:buAutoNum type="alphaUcPeriod"/>
            </a:pPr>
            <a:r>
              <a:rPr lang="en-US" sz="1800" dirty="0"/>
              <a:t>We will need to further review our investments to determine whether they meet either test</a:t>
            </a:r>
          </a:p>
          <a:p>
            <a:pPr marL="457200" indent="-457200">
              <a:buFont typeface="+mj-lt"/>
              <a:buAutoNum type="alphaUcPeriod"/>
            </a:pPr>
            <a:r>
              <a:rPr lang="en-US" sz="1800" dirty="0"/>
              <a:t>Does not apply (EY, faculty, other)</a:t>
            </a:r>
          </a:p>
        </p:txBody>
      </p:sp>
    </p:spTree>
    <p:extLst>
      <p:ext uri="{BB962C8B-B14F-4D97-AF65-F5344CB8AC3E}">
        <p14:creationId xmlns:p14="http://schemas.microsoft.com/office/powerpoint/2010/main" val="2532830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ood&#10;&#10;Description automatically generated">
            <a:extLst>
              <a:ext uri="{FF2B5EF4-FFF2-40B4-BE49-F238E27FC236}">
                <a16:creationId xmlns:a16="http://schemas.microsoft.com/office/drawing/2014/main" id="{8A70C28F-F4FD-475C-B102-4A097FB5E6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1125" b="-23"/>
          <a:stretch/>
        </p:blipFill>
        <p:spPr>
          <a:xfrm>
            <a:off x="-92848" y="-72341"/>
            <a:ext cx="9236848" cy="6930341"/>
          </a:xfrm>
          <a:prstGeom prst="rect">
            <a:avLst/>
          </a:prstGeom>
        </p:spPr>
      </p:pic>
      <p:graphicFrame>
        <p:nvGraphicFramePr>
          <p:cNvPr id="14" name="Object 13" hidden="1">
            <a:extLst>
              <a:ext uri="{FF2B5EF4-FFF2-40B4-BE49-F238E27FC236}">
                <a16:creationId xmlns:a16="http://schemas.microsoft.com/office/drawing/2014/main" id="{B103356C-2E60-43F8-9E55-8073624ACAE2}"/>
              </a:ext>
            </a:extLst>
          </p:cNvPr>
          <p:cNvGraphicFramePr>
            <a:graphicFrameLocks noChangeAspect="1"/>
          </p:cNvGraphicFramePr>
          <p:nvPr>
            <p:custDataLst>
              <p:tags r:id="rId1"/>
            </p:custDataLst>
            <p:extLst>
              <p:ext uri="{D42A27DB-BD31-4B8C-83A1-F6EECF244321}">
                <p14:modId xmlns:p14="http://schemas.microsoft.com/office/powerpoint/2010/main" val="402908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4" name="Object 13" hidden="1">
                        <a:extLst>
                          <a:ext uri="{FF2B5EF4-FFF2-40B4-BE49-F238E27FC236}">
                            <a16:creationId xmlns:a16="http://schemas.microsoft.com/office/drawing/2014/main" id="{B103356C-2E60-43F8-9E55-8073624AC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92848" y="-72340"/>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pic>
        <p:nvPicPr>
          <p:cNvPr id="6" name="Picture 5">
            <a:extLst>
              <a:ext uri="{FF2B5EF4-FFF2-40B4-BE49-F238E27FC236}">
                <a16:creationId xmlns:a16="http://schemas.microsoft.com/office/drawing/2014/main" id="{EE1303C8-14F7-48B4-A6B0-986774D263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96EA1EE1-879F-4913-84D2-01E629DC1B9F}"/>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sp>
        <p:nvSpPr>
          <p:cNvPr id="8" name="Title 1">
            <a:extLst>
              <a:ext uri="{FF2B5EF4-FFF2-40B4-BE49-F238E27FC236}">
                <a16:creationId xmlns:a16="http://schemas.microsoft.com/office/drawing/2014/main" id="{15731231-2BE6-4EE8-B017-7B2A48C26602}"/>
              </a:ext>
            </a:extLst>
          </p:cNvPr>
          <p:cNvSpPr txBox="1">
            <a:spLocks/>
          </p:cNvSpPr>
          <p:nvPr/>
        </p:nvSpPr>
        <p:spPr>
          <a:xfrm>
            <a:off x="437042" y="1065096"/>
            <a:ext cx="4192831" cy="1525703"/>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r>
              <a:rPr lang="en-US" b="0" dirty="0">
                <a:solidFill>
                  <a:srgbClr val="2E2E38"/>
                </a:solidFill>
                <a:latin typeface="EYInterstate Light" panose="02000506000000020004" pitchFamily="2" charset="0"/>
              </a:rPr>
              <a:t>Common UBI scenarios</a:t>
            </a:r>
            <a:endParaRPr lang="en-GB" b="0" dirty="0">
              <a:solidFill>
                <a:srgbClr val="2E2E38"/>
              </a:solidFill>
              <a:latin typeface="EYInterstate Light" panose="02000506000000020004" pitchFamily="2" charset="0"/>
            </a:endParaRPr>
          </a:p>
        </p:txBody>
      </p:sp>
    </p:spTree>
    <p:extLst>
      <p:ext uri="{BB962C8B-B14F-4D97-AF65-F5344CB8AC3E}">
        <p14:creationId xmlns:p14="http://schemas.microsoft.com/office/powerpoint/2010/main" val="295918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Specific categories of UBI</a:t>
            </a:r>
          </a:p>
        </p:txBody>
      </p:sp>
      <p:sp>
        <p:nvSpPr>
          <p:cNvPr id="3" name="Content Placeholder 2"/>
          <p:cNvSpPr>
            <a:spLocks noGrp="1"/>
          </p:cNvSpPr>
          <p:nvPr>
            <p:ph idx="1"/>
          </p:nvPr>
        </p:nvSpPr>
        <p:spPr/>
        <p:txBody>
          <a:bodyPr/>
          <a:lstStyle/>
          <a:p>
            <a:r>
              <a:rPr lang="en-IN" sz="1800" dirty="0"/>
              <a:t>Joint ventures with for-profit partners</a:t>
            </a:r>
          </a:p>
          <a:p>
            <a:r>
              <a:rPr lang="en-IN" sz="1800" dirty="0"/>
              <a:t>Internet sales</a:t>
            </a:r>
          </a:p>
          <a:p>
            <a:r>
              <a:rPr lang="en-IN" sz="1800" dirty="0"/>
              <a:t>Laboratory services</a:t>
            </a:r>
          </a:p>
          <a:p>
            <a:r>
              <a:rPr lang="en-IN" sz="1800" dirty="0"/>
              <a:t>Pharmacy sales</a:t>
            </a:r>
          </a:p>
          <a:p>
            <a:r>
              <a:rPr lang="en-IN" sz="1800" dirty="0"/>
              <a:t>Sale of durable medical equipment (DME)</a:t>
            </a:r>
          </a:p>
          <a:p>
            <a:r>
              <a:rPr lang="en-IN" sz="1800" dirty="0"/>
              <a:t>Cafeteria</a:t>
            </a:r>
          </a:p>
          <a:p>
            <a:r>
              <a:rPr lang="en-IN" sz="1800" dirty="0"/>
              <a:t>Parking facilities</a:t>
            </a:r>
          </a:p>
          <a:p>
            <a:r>
              <a:rPr lang="en-IN" sz="1800" dirty="0"/>
              <a:t>Fitness facilities/health clubs</a:t>
            </a:r>
          </a:p>
          <a:p>
            <a:r>
              <a:rPr lang="en-IN" sz="1800" dirty="0"/>
              <a:t>Management and other administrative services</a:t>
            </a:r>
          </a:p>
          <a:p>
            <a:r>
              <a:rPr lang="en-IN" sz="1800" dirty="0"/>
              <a:t>Office rental in debt-financed space</a:t>
            </a:r>
          </a:p>
          <a:p>
            <a:r>
              <a:rPr lang="en-IN" sz="1800" dirty="0"/>
              <a:t>Telemedicine</a:t>
            </a:r>
          </a:p>
          <a:p>
            <a:r>
              <a:rPr lang="en-US" sz="1800" dirty="0">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nvestment in debt-financed property</a:t>
            </a:r>
            <a:endParaRPr lang="en-IN" sz="1800" dirty="0"/>
          </a:p>
          <a:p>
            <a:endParaRPr lang="en-IN" sz="1800" dirty="0"/>
          </a:p>
        </p:txBody>
      </p:sp>
    </p:spTree>
    <p:extLst>
      <p:ext uri="{BB962C8B-B14F-4D97-AF65-F5344CB8AC3E}">
        <p14:creationId xmlns:p14="http://schemas.microsoft.com/office/powerpoint/2010/main" val="994563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Laboratory, pharmacy and DME</a:t>
            </a:r>
          </a:p>
        </p:txBody>
      </p:sp>
      <p:sp>
        <p:nvSpPr>
          <p:cNvPr id="3" name="Content Placeholder 2"/>
          <p:cNvSpPr>
            <a:spLocks noGrp="1"/>
          </p:cNvSpPr>
          <p:nvPr>
            <p:ph idx="1"/>
          </p:nvPr>
        </p:nvSpPr>
        <p:spPr/>
        <p:txBody>
          <a:bodyPr/>
          <a:lstStyle/>
          <a:p>
            <a:r>
              <a:rPr lang="en-IN" sz="1800" dirty="0"/>
              <a:t>The IRS has adopted a patient/non-patient approach to determining the taxation of these items. Sales to:</a:t>
            </a:r>
          </a:p>
          <a:p>
            <a:pPr lvl="1"/>
            <a:r>
              <a:rPr lang="en-IN" sz="1600" dirty="0"/>
              <a:t>Patients and employees – generally not UBI </a:t>
            </a:r>
          </a:p>
          <a:p>
            <a:pPr lvl="1"/>
            <a:r>
              <a:rPr lang="en-IN" sz="1600" dirty="0"/>
              <a:t>Non-patients – generally UBI</a:t>
            </a:r>
          </a:p>
          <a:p>
            <a:pPr lvl="2"/>
            <a:r>
              <a:rPr lang="en-IN" sz="1400" dirty="0"/>
              <a:t>Private patients of hospital staff physicians are not patients.</a:t>
            </a:r>
          </a:p>
          <a:p>
            <a:r>
              <a:rPr lang="en-IN" sz="1800" dirty="0"/>
              <a:t>A “patient” is defined in Rev. Rul. 68-376.</a:t>
            </a:r>
          </a:p>
          <a:p>
            <a:r>
              <a:rPr lang="en-IN" sz="1800" dirty="0"/>
              <a:t>Sales to patients/employees of affiliated tax-exempt entities in a health system generally will not result in UBI.</a:t>
            </a:r>
          </a:p>
          <a:p>
            <a:pPr lvl="1"/>
            <a:r>
              <a:rPr lang="en-IN" sz="1600" dirty="0"/>
              <a:t>PLR 9102035; 9837031; 9102034</a:t>
            </a:r>
          </a:p>
          <a:p>
            <a:r>
              <a:rPr lang="en-IN" sz="1800" dirty="0"/>
              <a:t>Exceptions to non-patient rules:</a:t>
            </a:r>
          </a:p>
          <a:p>
            <a:pPr lvl="1"/>
            <a:r>
              <a:rPr lang="en-IN" sz="1600" dirty="0"/>
              <a:t>Training/education – testing contributes </a:t>
            </a:r>
            <a:r>
              <a:rPr lang="en-US" sz="1600" dirty="0"/>
              <a:t>importantly to the training/education of nurses</a:t>
            </a:r>
            <a:r>
              <a:rPr lang="en-IN" sz="1600" dirty="0"/>
              <a:t>, medical students, interns, residents or physicians</a:t>
            </a:r>
          </a:p>
          <a:p>
            <a:pPr lvl="1"/>
            <a:r>
              <a:rPr lang="en-IN" sz="1600" dirty="0"/>
              <a:t>Isolated rural area not adequately served by commercial entities</a:t>
            </a:r>
          </a:p>
          <a:p>
            <a:pPr lvl="1"/>
            <a:r>
              <a:rPr lang="en-IN" sz="1600" dirty="0"/>
              <a:t>Specialized facilities/capabilities – technologically advanced facilities that perform tests or provide items that could not be adequately or timely provided by others.</a:t>
            </a:r>
          </a:p>
          <a:p>
            <a:endParaRPr lang="en-IN" sz="1800" dirty="0"/>
          </a:p>
        </p:txBody>
      </p:sp>
    </p:spTree>
    <p:extLst>
      <p:ext uri="{BB962C8B-B14F-4D97-AF65-F5344CB8AC3E}">
        <p14:creationId xmlns:p14="http://schemas.microsoft.com/office/powerpoint/2010/main" val="4112938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2429-7A8C-4F80-BDD1-4B7E51840F38}"/>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DC9A50F8-402B-48A5-BE6A-E356E5B3521D}"/>
              </a:ext>
            </a:extLst>
          </p:cNvPr>
          <p:cNvSpPr>
            <a:spLocks noGrp="1"/>
          </p:cNvSpPr>
          <p:nvPr>
            <p:ph idx="1"/>
          </p:nvPr>
        </p:nvSpPr>
        <p:spPr/>
        <p:txBody>
          <a:bodyPr/>
          <a:lstStyle/>
          <a:p>
            <a:pPr marL="0" indent="0">
              <a:buNone/>
            </a:pPr>
            <a:r>
              <a:rPr lang="en-US" sz="1800" dirty="0"/>
              <a:t>Which of the following statements is true?</a:t>
            </a:r>
          </a:p>
          <a:p>
            <a:pPr marL="0" indent="0">
              <a:buNone/>
            </a:pPr>
            <a:endParaRPr lang="en-US" sz="1800" dirty="0"/>
          </a:p>
          <a:p>
            <a:pPr marL="457200" indent="-457200">
              <a:buFont typeface="+mj-lt"/>
              <a:buAutoNum type="alphaUcPeriod"/>
            </a:pPr>
            <a:r>
              <a:rPr lang="en-US" sz="1800" dirty="0"/>
              <a:t>Lab services performed for both patients and non-patients are generally considered UBI.</a:t>
            </a:r>
          </a:p>
          <a:p>
            <a:pPr marL="457200" indent="-457200">
              <a:buFont typeface="+mj-lt"/>
              <a:buAutoNum type="alphaUcPeriod"/>
            </a:pPr>
            <a:r>
              <a:rPr lang="en-US" sz="1800" dirty="0"/>
              <a:t>Lab services performed for both patients and non-patients are generally NOT considered UBI.</a:t>
            </a:r>
          </a:p>
          <a:p>
            <a:pPr marL="457200" indent="-457200">
              <a:buFont typeface="+mj-lt"/>
              <a:buAutoNum type="alphaUcPeriod"/>
            </a:pPr>
            <a:r>
              <a:rPr lang="en-US" sz="1800" dirty="0"/>
              <a:t>Lab services performed for patients are generally NOT considered UBI, and lab services performed for non-patients are generally considered UBI.</a:t>
            </a:r>
          </a:p>
          <a:p>
            <a:pPr marL="457200" indent="-457200">
              <a:buFont typeface="+mj-lt"/>
              <a:buAutoNum type="alphaUcPeriod"/>
            </a:pPr>
            <a:r>
              <a:rPr lang="en-US" sz="1800" dirty="0"/>
              <a:t>Lab services performed for patients are generally considered UBI, and lab services performed for non-patients are generally NOT considered UBI.</a:t>
            </a:r>
          </a:p>
          <a:p>
            <a:pPr lvl="1"/>
            <a:endParaRPr lang="en-US" sz="1600" dirty="0"/>
          </a:p>
        </p:txBody>
      </p:sp>
    </p:spTree>
    <p:extLst>
      <p:ext uri="{BB962C8B-B14F-4D97-AF65-F5344CB8AC3E}">
        <p14:creationId xmlns:p14="http://schemas.microsoft.com/office/powerpoint/2010/main" val="175842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UBI background and definitions</a:t>
            </a:r>
          </a:p>
        </p:txBody>
      </p:sp>
      <p:sp>
        <p:nvSpPr>
          <p:cNvPr id="164867" name="Rectangle 3"/>
          <p:cNvSpPr>
            <a:spLocks noGrp="1" noChangeArrowheads="1"/>
          </p:cNvSpPr>
          <p:nvPr>
            <p:ph idx="1"/>
          </p:nvPr>
        </p:nvSpPr>
        <p:spPr/>
        <p:txBody>
          <a:bodyPr/>
          <a:lstStyle/>
          <a:p>
            <a:r>
              <a:rPr lang="en-US" sz="1800" dirty="0"/>
              <a:t>IRC section 511 – imposes a tax on unrelated business taxable income of organizations described in IRC sections 401(a) and 501(c) and of state colleges and universities</a:t>
            </a:r>
          </a:p>
          <a:p>
            <a:r>
              <a:rPr lang="en-US" sz="1800" dirty="0"/>
              <a:t>IRC section 512 – unrelated business taxable income (UBTI) is composed of:</a:t>
            </a:r>
          </a:p>
          <a:p>
            <a:pPr lvl="1"/>
            <a:r>
              <a:rPr lang="en-US" sz="1600" dirty="0"/>
              <a:t>Gross income from unrelated trade or business, reduced by</a:t>
            </a:r>
          </a:p>
          <a:p>
            <a:pPr lvl="1"/>
            <a:r>
              <a:rPr lang="en-US" sz="1600" dirty="0"/>
              <a:t>Allowable deductions directly connected to such trade or business</a:t>
            </a:r>
          </a:p>
        </p:txBody>
      </p:sp>
    </p:spTree>
    <p:extLst>
      <p:ext uri="{BB962C8B-B14F-4D97-AF65-F5344CB8AC3E}">
        <p14:creationId xmlns:p14="http://schemas.microsoft.com/office/powerpoint/2010/main" val="348082609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Parking facilities</a:t>
            </a:r>
          </a:p>
        </p:txBody>
      </p:sp>
      <p:sp>
        <p:nvSpPr>
          <p:cNvPr id="3" name="Content Placeholder 2"/>
          <p:cNvSpPr>
            <a:spLocks noGrp="1"/>
          </p:cNvSpPr>
          <p:nvPr>
            <p:ph idx="1"/>
          </p:nvPr>
        </p:nvSpPr>
        <p:spPr/>
        <p:txBody>
          <a:bodyPr/>
          <a:lstStyle/>
          <a:p>
            <a:r>
              <a:rPr lang="en-IN" sz="1800" dirty="0"/>
              <a:t>Use by students, patients, visitors and staff: does not constitute an unrelated trade or business. See Rev. Rul. 69-269</a:t>
            </a:r>
          </a:p>
          <a:p>
            <a:r>
              <a:rPr lang="en-IN" sz="1800" dirty="0"/>
              <a:t>Use by the general public: The operation of a parking lot or garage that is open to the public generally results in unrelated business income unless the activity satisfies one of the exceptions or exclusions from UBI:</a:t>
            </a:r>
          </a:p>
          <a:p>
            <a:pPr lvl="1"/>
            <a:r>
              <a:rPr lang="en-IN" sz="1600" dirty="0"/>
              <a:t>Exceptions/exclusions:</a:t>
            </a:r>
          </a:p>
          <a:p>
            <a:pPr lvl="2"/>
            <a:r>
              <a:rPr lang="en-IN" sz="1400" dirty="0"/>
              <a:t>Substantially related activity </a:t>
            </a:r>
          </a:p>
          <a:p>
            <a:pPr lvl="2"/>
            <a:r>
              <a:rPr lang="en-IN" sz="1400" dirty="0"/>
              <a:t>Not regularly carried on</a:t>
            </a:r>
          </a:p>
          <a:p>
            <a:pPr lvl="2"/>
            <a:r>
              <a:rPr lang="en-IN" sz="1400" dirty="0"/>
              <a:t>Convenience exception</a:t>
            </a:r>
          </a:p>
          <a:p>
            <a:pPr lvl="2"/>
            <a:r>
              <a:rPr lang="en-IN" sz="1400" dirty="0"/>
              <a:t>Volunteer services</a:t>
            </a:r>
          </a:p>
        </p:txBody>
      </p:sp>
    </p:spTree>
    <p:extLst>
      <p:ext uri="{BB962C8B-B14F-4D97-AF65-F5344CB8AC3E}">
        <p14:creationId xmlns:p14="http://schemas.microsoft.com/office/powerpoint/2010/main" val="2842533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Fitness facilities/health clubs</a:t>
            </a:r>
          </a:p>
        </p:txBody>
      </p:sp>
      <p:sp>
        <p:nvSpPr>
          <p:cNvPr id="3" name="Content Placeholder 2"/>
          <p:cNvSpPr>
            <a:spLocks noGrp="1"/>
          </p:cNvSpPr>
          <p:nvPr>
            <p:ph idx="1"/>
          </p:nvPr>
        </p:nvSpPr>
        <p:spPr/>
        <p:txBody>
          <a:bodyPr/>
          <a:lstStyle/>
          <a:p>
            <a:r>
              <a:rPr lang="en-IN" sz="1800" dirty="0"/>
              <a:t>IRS rulings in this area indicate that operation of a health club in a manner similar to a commercial business (e.g. a fee structure that restricts membership to a small community segment) constitutes UBI.</a:t>
            </a:r>
          </a:p>
          <a:p>
            <a:r>
              <a:rPr lang="en-IN" sz="1800" dirty="0"/>
              <a:t>In Rev. Rul. 79-360, the IRS stated that the operation of a health club would not be considered an unrelated trade or business if it is distinguishable from commercial health clubs.</a:t>
            </a:r>
          </a:p>
        </p:txBody>
      </p:sp>
    </p:spTree>
    <p:extLst>
      <p:ext uri="{BB962C8B-B14F-4D97-AF65-F5344CB8AC3E}">
        <p14:creationId xmlns:p14="http://schemas.microsoft.com/office/powerpoint/2010/main" val="1633228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Management and administrative services</a:t>
            </a:r>
          </a:p>
        </p:txBody>
      </p:sp>
      <p:sp>
        <p:nvSpPr>
          <p:cNvPr id="3" name="Content Placeholder 2"/>
          <p:cNvSpPr>
            <a:spLocks noGrp="1"/>
          </p:cNvSpPr>
          <p:nvPr>
            <p:ph idx="1"/>
          </p:nvPr>
        </p:nvSpPr>
        <p:spPr/>
        <p:txBody>
          <a:bodyPr/>
          <a:lstStyle/>
          <a:p>
            <a:r>
              <a:rPr lang="en-IN" sz="1800" dirty="0"/>
              <a:t>The IRS generally takes the position that management and administrative-type services provided by a charitable organization to an unrelated organization constitute an unrelated trade or business. </a:t>
            </a:r>
          </a:p>
          <a:p>
            <a:pPr lvl="1"/>
            <a:r>
              <a:rPr lang="en-IN" sz="1600" dirty="0"/>
              <a:t>See Rev. Rul. 72-369, where the IRS ruled that an organization formed to provide managerial and consulting services at cost to unrelated exempt organizations did not qualify for tax-exempt status because the provision of those services constituted a trade or business that would ordinarily be carried on for profit. </a:t>
            </a:r>
          </a:p>
          <a:p>
            <a:pPr lvl="1"/>
            <a:r>
              <a:rPr lang="en-IN" sz="1600" dirty="0"/>
              <a:t>See also Rev. Rul. 69-633.</a:t>
            </a:r>
          </a:p>
          <a:p>
            <a:r>
              <a:rPr lang="en-IN" sz="1800" dirty="0"/>
              <a:t>Administrative services provided to affiliated exempt organizations is generally not UBI.</a:t>
            </a:r>
          </a:p>
          <a:p>
            <a:pPr lvl="1"/>
            <a:r>
              <a:rPr lang="en-IN" sz="1600" dirty="0"/>
              <a:t>See PLRs 8626102; 8649081; 8909056; 9016053.</a:t>
            </a:r>
          </a:p>
          <a:p>
            <a:endParaRPr lang="en-IN" sz="1800" dirty="0"/>
          </a:p>
        </p:txBody>
      </p:sp>
    </p:spTree>
    <p:extLst>
      <p:ext uri="{BB962C8B-B14F-4D97-AF65-F5344CB8AC3E}">
        <p14:creationId xmlns:p14="http://schemas.microsoft.com/office/powerpoint/2010/main" val="205914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desk&#10;&#10;Description automatically generated with low confidence">
            <a:extLst>
              <a:ext uri="{FF2B5EF4-FFF2-40B4-BE49-F238E27FC236}">
                <a16:creationId xmlns:a16="http://schemas.microsoft.com/office/drawing/2014/main" id="{16252C04-25D2-4590-8A7C-2AAFCDBF5F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6123" b="5639"/>
          <a:stretch/>
        </p:blipFill>
        <p:spPr>
          <a:xfrm>
            <a:off x="0" y="0"/>
            <a:ext cx="9144000" cy="6858000"/>
          </a:xfrm>
          <a:prstGeom prst="rect">
            <a:avLst/>
          </a:prstGeom>
        </p:spPr>
      </p:pic>
      <p:graphicFrame>
        <p:nvGraphicFramePr>
          <p:cNvPr id="14" name="Object 13" hidden="1">
            <a:extLst>
              <a:ext uri="{FF2B5EF4-FFF2-40B4-BE49-F238E27FC236}">
                <a16:creationId xmlns:a16="http://schemas.microsoft.com/office/drawing/2014/main" id="{B103356C-2E60-43F8-9E55-8073624ACA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4" name="Object 13" hidden="1">
                        <a:extLst>
                          <a:ext uri="{FF2B5EF4-FFF2-40B4-BE49-F238E27FC236}">
                            <a16:creationId xmlns:a16="http://schemas.microsoft.com/office/drawing/2014/main" id="{B103356C-2E60-43F8-9E55-8073624AC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1151" y="3176"/>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pic>
        <p:nvPicPr>
          <p:cNvPr id="6" name="Picture 5">
            <a:extLst>
              <a:ext uri="{FF2B5EF4-FFF2-40B4-BE49-F238E27FC236}">
                <a16:creationId xmlns:a16="http://schemas.microsoft.com/office/drawing/2014/main" id="{EE1303C8-14F7-48B4-A6B0-986774D263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8" name="Title 1">
            <a:extLst>
              <a:ext uri="{FF2B5EF4-FFF2-40B4-BE49-F238E27FC236}">
                <a16:creationId xmlns:a16="http://schemas.microsoft.com/office/drawing/2014/main" id="{AF3772BA-E983-4375-A264-B35A9A33E3FB}"/>
              </a:ext>
            </a:extLst>
          </p:cNvPr>
          <p:cNvSpPr txBox="1">
            <a:spLocks/>
          </p:cNvSpPr>
          <p:nvPr/>
        </p:nvSpPr>
        <p:spPr>
          <a:xfrm>
            <a:off x="437042" y="1065096"/>
            <a:ext cx="4192831" cy="1525703"/>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r>
              <a:rPr lang="en-US" b="0" dirty="0">
                <a:solidFill>
                  <a:srgbClr val="2E2E38"/>
                </a:solidFill>
                <a:latin typeface="EYInterstate Light" panose="02000506000000020004" pitchFamily="2" charset="0"/>
              </a:rPr>
              <a:t>Joint ventures</a:t>
            </a:r>
            <a:endParaRPr lang="en-GB" b="0" dirty="0">
              <a:solidFill>
                <a:srgbClr val="2E2E38"/>
              </a:solidFill>
              <a:latin typeface="EYInterstate Light" panose="02000506000000020004" pitchFamily="2" charset="0"/>
            </a:endParaRPr>
          </a:p>
        </p:txBody>
      </p:sp>
    </p:spTree>
    <p:extLst>
      <p:ext uri="{BB962C8B-B14F-4D97-AF65-F5344CB8AC3E}">
        <p14:creationId xmlns:p14="http://schemas.microsoft.com/office/powerpoint/2010/main" val="14113450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Revenue Ruling 98-15</a:t>
            </a:r>
            <a:endParaRPr lang="en-IN" dirty="0"/>
          </a:p>
        </p:txBody>
      </p:sp>
      <p:sp>
        <p:nvSpPr>
          <p:cNvPr id="3" name="Content Placeholder 2"/>
          <p:cNvSpPr>
            <a:spLocks noGrp="1"/>
          </p:cNvSpPr>
          <p:nvPr>
            <p:ph idx="1"/>
          </p:nvPr>
        </p:nvSpPr>
        <p:spPr/>
        <p:txBody>
          <a:bodyPr/>
          <a:lstStyle/>
          <a:p>
            <a:r>
              <a:rPr lang="en-US" sz="1800" dirty="0"/>
              <a:t>The IRS considered two situations in which an exempt organization (EO) hospital and a for-profit created a limited liability company (LLC) treated as a partnership, with the EO contributing all of its operating assets and the for-profit contributing other assets. The IRS analyzed multiple factors, including the following, to determine whether the EO’s share of partnership income was UBTI:</a:t>
            </a:r>
          </a:p>
          <a:p>
            <a:pPr lvl="1"/>
            <a:r>
              <a:rPr lang="en-US" sz="1600" dirty="0"/>
              <a:t>Whether the EO appointed a majority of the LLC board and whether the board was comprised of community leaders or insiders</a:t>
            </a:r>
          </a:p>
          <a:p>
            <a:pPr lvl="1"/>
            <a:r>
              <a:rPr lang="en-US" sz="1600" dirty="0"/>
              <a:t>Whether the organizing documents required the LLC to operate in furtherance of charitable purposes and that this duty overrode any duty to operate for the financial benefit of the partners</a:t>
            </a:r>
          </a:p>
          <a:p>
            <a:pPr lvl="1"/>
            <a:r>
              <a:rPr lang="en-US" sz="1600" dirty="0"/>
              <a:t>Whether the EO retained approval rights for changes to the organizing documents and major decisions</a:t>
            </a:r>
          </a:p>
          <a:p>
            <a:pPr lvl="1"/>
            <a:r>
              <a:rPr lang="en-US" sz="1600" dirty="0"/>
              <a:t>Whether the LLC entered into a contract to receive management services from a for-profit that were of a long duration or where it could not be canceled by the LLC</a:t>
            </a:r>
          </a:p>
          <a:p>
            <a:pPr lvl="1"/>
            <a:r>
              <a:rPr lang="en-US" sz="1600" dirty="0"/>
              <a:t>Whether the executives of the LLC were prior employees of the for-profit and the reasonableness of their compensation</a:t>
            </a:r>
          </a:p>
          <a:p>
            <a:pPr lvl="1"/>
            <a:endParaRPr lang="en-US" sz="1600" dirty="0"/>
          </a:p>
        </p:txBody>
      </p:sp>
    </p:spTree>
    <p:extLst>
      <p:ext uri="{BB962C8B-B14F-4D97-AF65-F5344CB8AC3E}">
        <p14:creationId xmlns:p14="http://schemas.microsoft.com/office/powerpoint/2010/main" val="1171111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Revenue Ruling 2004-51</a:t>
            </a:r>
            <a:endParaRPr lang="en-IN" dirty="0"/>
          </a:p>
        </p:txBody>
      </p:sp>
      <p:sp>
        <p:nvSpPr>
          <p:cNvPr id="3" name="Content Placeholder 2"/>
          <p:cNvSpPr>
            <a:spLocks noGrp="1"/>
          </p:cNvSpPr>
          <p:nvPr>
            <p:ph idx="1"/>
          </p:nvPr>
        </p:nvSpPr>
        <p:spPr/>
        <p:txBody>
          <a:bodyPr/>
          <a:lstStyle/>
          <a:p>
            <a:r>
              <a:rPr lang="en-US" sz="1800" dirty="0"/>
              <a:t>The IRS considered a situation where an EO university and a for-profit created a 50-50 LLC treated as a partnership to offer teacher training seminars by video. The IRS analyzed multiple factors, including the following, to determine whether the EO’s share of partnership income was UBTI:</a:t>
            </a:r>
          </a:p>
          <a:p>
            <a:pPr lvl="1"/>
            <a:r>
              <a:rPr lang="en-US" sz="1600" dirty="0"/>
              <a:t>The EO had the exclusive right to approve the curriculum, training materials, instructors and standards for successful completion of the seminars.</a:t>
            </a:r>
          </a:p>
          <a:p>
            <a:pPr lvl="1"/>
            <a:r>
              <a:rPr lang="en-US" sz="1600" dirty="0"/>
              <a:t>The for-profit had the exclusive right to select locations where participants could receive the video link and to approve other personnel (such as camera operators) necessary to conduct the seminars.  </a:t>
            </a:r>
          </a:p>
          <a:p>
            <a:pPr lvl="1"/>
            <a:r>
              <a:rPr lang="en-US" sz="1600" dirty="0"/>
              <a:t>All other actions required the mutual consent of the two partners. </a:t>
            </a:r>
          </a:p>
          <a:p>
            <a:pPr lvl="1"/>
            <a:r>
              <a:rPr lang="en-US" sz="1600" dirty="0"/>
              <a:t>The governing documents of the LLC require all contracts and transactions to be at arm’s length and all contract and transaction prices be at fair market value determined by reference to the prices for comparable goods or services.  </a:t>
            </a:r>
          </a:p>
          <a:p>
            <a:pPr lvl="1"/>
            <a:r>
              <a:rPr lang="en-US" sz="1600" dirty="0"/>
              <a:t>The governing documents limit the LLC’s activities to conducting the teacher training seminars and prohibit the LLC from engaging in activities that would jeopardize the EO’s exemption.  </a:t>
            </a:r>
          </a:p>
        </p:txBody>
      </p:sp>
    </p:spTree>
    <p:extLst>
      <p:ext uri="{BB962C8B-B14F-4D97-AF65-F5344CB8AC3E}">
        <p14:creationId xmlns:p14="http://schemas.microsoft.com/office/powerpoint/2010/main" val="1671815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takeaways</a:t>
            </a:r>
            <a:endParaRPr lang="en-IN" dirty="0"/>
          </a:p>
        </p:txBody>
      </p:sp>
      <p:sp>
        <p:nvSpPr>
          <p:cNvPr id="3" name="Content Placeholder 2"/>
          <p:cNvSpPr>
            <a:spLocks noGrp="1"/>
          </p:cNvSpPr>
          <p:nvPr>
            <p:ph idx="1"/>
          </p:nvPr>
        </p:nvSpPr>
        <p:spPr/>
        <p:txBody>
          <a:bodyPr/>
          <a:lstStyle/>
          <a:p>
            <a:r>
              <a:rPr lang="en-US" sz="1800" dirty="0"/>
              <a:t>Specific provisions in the organizing documents are essential. Preferably, they would:</a:t>
            </a:r>
          </a:p>
          <a:p>
            <a:pPr lvl="1"/>
            <a:r>
              <a:rPr lang="en-US" sz="1600" dirty="0"/>
              <a:t>Explicitly require operation for section 501(c)(3) purposes.</a:t>
            </a:r>
          </a:p>
          <a:p>
            <a:pPr lvl="1"/>
            <a:r>
              <a:rPr lang="en-US" sz="1600" dirty="0"/>
              <a:t>State that operating for section 501(c)(3) purposes overrides any duty to operate for the financial benefit of </a:t>
            </a:r>
            <a:r>
              <a:rPr lang="en-US" sz="1600"/>
              <a:t>the partners.</a:t>
            </a:r>
            <a:endParaRPr lang="en-US" sz="1600" dirty="0"/>
          </a:p>
          <a:p>
            <a:r>
              <a:rPr lang="en-US" sz="1800" dirty="0"/>
              <a:t>The EO must have control sufficient to ensure these provisions are followed in practice.</a:t>
            </a:r>
          </a:p>
          <a:p>
            <a:pPr lvl="1"/>
            <a:r>
              <a:rPr lang="en-US" sz="1600" dirty="0"/>
              <a:t>The IRS revoked exemption where there was charitable language but no enforcement ability in PLR 201744019.</a:t>
            </a:r>
          </a:p>
          <a:p>
            <a:r>
              <a:rPr lang="en-US" sz="1800" dirty="0"/>
              <a:t>Control should not be de facto delegated to a for-profit management company.</a:t>
            </a:r>
          </a:p>
          <a:p>
            <a:r>
              <a:rPr lang="en-US" sz="1800" dirty="0"/>
              <a:t>Other factors are also helpful but unlikely to overcome adverse outcomes on the above. </a:t>
            </a:r>
          </a:p>
        </p:txBody>
      </p:sp>
    </p:spTree>
    <p:extLst>
      <p:ext uri="{BB962C8B-B14F-4D97-AF65-F5344CB8AC3E}">
        <p14:creationId xmlns:p14="http://schemas.microsoft.com/office/powerpoint/2010/main" val="4292067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estions?">
            <a:extLst>
              <a:ext uri="{FF2B5EF4-FFF2-40B4-BE49-F238E27FC236}">
                <a16:creationId xmlns:a16="http://schemas.microsoft.com/office/drawing/2014/main" id="{88C236C0-3021-42AB-8093-EC6F64AB6ACF}"/>
              </a:ext>
            </a:extLst>
          </p:cNvPr>
          <p:cNvSpPr/>
          <p:nvPr/>
        </p:nvSpPr>
        <p:spPr>
          <a:xfrm>
            <a:off x="0" y="2574452"/>
            <a:ext cx="9144000" cy="1391002"/>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4498" spc="-112" dirty="0">
                <a:solidFill>
                  <a:schemeClr val="bg1"/>
                </a:solidFill>
                <a:latin typeface="EYInterstate Light" panose="02000506000000020004" pitchFamily="2" charset="0"/>
              </a:rPr>
              <a:t>Questions</a:t>
            </a:r>
          </a:p>
        </p:txBody>
      </p:sp>
    </p:spTree>
    <p:extLst>
      <p:ext uri="{BB962C8B-B14F-4D97-AF65-F5344CB8AC3E}">
        <p14:creationId xmlns:p14="http://schemas.microsoft.com/office/powerpoint/2010/main" val="12939318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2CA1565E-422A-479C-BA8F-89A1AEC4FDCF}"/>
              </a:ext>
            </a:extLst>
          </p:cNvPr>
          <p:cNvSpPr txBox="1"/>
          <p:nvPr/>
        </p:nvSpPr>
        <p:spPr>
          <a:xfrm>
            <a:off x="455613" y="719139"/>
            <a:ext cx="3506400" cy="2068259"/>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IN" sz="1200" b="1" i="0" u="none" strike="noStrike" kern="0" cap="none" spc="0" normalizeH="0" baseline="0" noProof="0" dirty="0">
                <a:ln>
                  <a:noFill/>
                </a:ln>
                <a:solidFill>
                  <a:srgbClr val="FFE600"/>
                </a:solidFill>
                <a:effectLst/>
                <a:uLnTx/>
                <a:uFillTx/>
                <a:latin typeface="EYInterstate" panose="02000503020000020004" pitchFamily="2" charset="0"/>
                <a:ea typeface="+mn-ea"/>
                <a:cs typeface="+mn-cs"/>
              </a:rPr>
              <a:t>EY</a:t>
            </a:r>
            <a:r>
              <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mn-cs"/>
              </a:rPr>
              <a:t> | </a:t>
            </a:r>
            <a:r>
              <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endParaRP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EY exists to build a better working world, helping create long-term value for clients, people and society and build trust in the capital markets.</a:t>
            </a: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Enabled by data and technology, diverse EY teams in over 150 countries provide trust through assurance and help clients grow, transform and operate.</a:t>
            </a:r>
          </a:p>
          <a:p>
            <a:pPr marL="0" marR="0" lvl="0" indent="0" algn="l" defTabSz="914400" rtl="0" eaLnBrk="1" fontAlgn="auto" latinLnBrk="0" hangingPunct="1">
              <a:lnSpc>
                <a:spcPct val="100000"/>
              </a:lnSpc>
              <a:spcBef>
                <a:spcPts val="600"/>
              </a:spcBef>
              <a:spcAft>
                <a:spcPts val="600"/>
              </a:spcAft>
              <a:buClr>
                <a:srgbClr val="FFD200"/>
              </a:buClr>
              <a:buSzPct val="70000"/>
              <a:buFontTx/>
              <a:buNone/>
              <a:tabLst/>
              <a:defRPr/>
            </a:pPr>
            <a:r>
              <a:rPr kumimoji="0" lang="en-US" altLang="en-US" sz="1000" b="0" i="0" u="none" strike="noStrike" kern="0" cap="none" spc="0" normalizeH="0" baseline="0" noProof="0" dirty="0">
                <a:ln>
                  <a:noFill/>
                </a:ln>
                <a:solidFill>
                  <a:srgbClr val="FFFFFF"/>
                </a:solidFill>
                <a:effectLst/>
                <a:uLnTx/>
                <a:uFillTx/>
                <a:latin typeface="EYInterstate Light"/>
                <a:ea typeface="+mn-ea"/>
                <a:cs typeface="+mn-cs"/>
              </a:rPr>
              <a:t>Working across assurance, consulting, law, strategy, tax and transactions, EY teams ask better questions to find new answers for the complex issues facing our world today.</a:t>
            </a:r>
            <a:endParaRPr kumimoji="0" lang="en-IN" sz="1050" b="1"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 name="TextBox 4">
            <a:extLst>
              <a:ext uri="{FF2B5EF4-FFF2-40B4-BE49-F238E27FC236}">
                <a16:creationId xmlns:a16="http://schemas.microsoft.com/office/drawing/2014/main" id="{E6CB111D-A412-40A9-BC22-D64420BB7297}"/>
              </a:ext>
            </a:extLst>
          </p:cNvPr>
          <p:cNvSpPr txBox="1"/>
          <p:nvPr/>
        </p:nvSpPr>
        <p:spPr>
          <a:xfrm>
            <a:off x="5181987" y="719139"/>
            <a:ext cx="3506400" cy="3268587"/>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US" altLang="en-US" sz="800" b="0" i="0" u="none" strike="noStrike" kern="0" cap="none" spc="0" normalizeH="0" baseline="0" noProof="0" dirty="0">
                <a:ln>
                  <a:noFill/>
                </a:ln>
                <a:solidFill>
                  <a:srgbClr val="FFFFFF"/>
                </a:solidFill>
                <a:effectLst/>
                <a:uLnTx/>
                <a:uFillTx/>
                <a:latin typeface="EYInterstate Light"/>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US"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US" sz="800" b="0" i="0" u="none" strike="noStrike" kern="0" cap="none" spc="0" normalizeH="0" baseline="0" noProof="0" dirty="0">
                <a:ln>
                  <a:noFill/>
                </a:ln>
                <a:solidFill>
                  <a:srgbClr val="FFFFFF"/>
                </a:solidFill>
                <a:effectLst/>
                <a:uLnTx/>
                <a:uFillTx/>
                <a:latin typeface="EYInterstate Light"/>
                <a:ea typeface="+mn-ea"/>
                <a:cs typeface="+mn-cs"/>
              </a:rPr>
              <a:t>Ernst &amp; Young LLP is a client-serving member firm of </a:t>
            </a:r>
            <a:br>
              <a:rPr kumimoji="0" lang="en-US" sz="800" b="0" i="0" u="none" strike="noStrike" kern="0" cap="none" spc="0" normalizeH="0" baseline="0" noProof="0" dirty="0">
                <a:ln>
                  <a:noFill/>
                </a:ln>
                <a:solidFill>
                  <a:srgbClr val="FFFFFF"/>
                </a:solidFill>
                <a:effectLst/>
                <a:uLnTx/>
                <a:uFillTx/>
                <a:latin typeface="EYInterstate Light"/>
                <a:ea typeface="+mn-ea"/>
                <a:cs typeface="+mn-cs"/>
              </a:rPr>
            </a:br>
            <a:r>
              <a:rPr kumimoji="0" lang="en-US" sz="800" b="0" i="0" u="none" strike="noStrike" kern="0" cap="none" spc="0" normalizeH="0" baseline="0" noProof="0" dirty="0">
                <a:ln>
                  <a:noFill/>
                </a:ln>
                <a:solidFill>
                  <a:srgbClr val="FFFFFF"/>
                </a:solidFill>
                <a:effectLst/>
                <a:uLnTx/>
                <a:uFillTx/>
                <a:latin typeface="EYInterstate Light"/>
                <a:ea typeface="+mn-ea"/>
                <a:cs typeface="+mn-cs"/>
              </a:rPr>
              <a:t>Ernst &amp; Young Global Limited operating in the US.</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US"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 2023 Ernst &amp; Young LLP.</a:t>
            </a:r>
            <a:br>
              <a:rPr kumimoji="0" lang="en-IN" sz="800" b="0" i="0" u="none" strike="noStrike" kern="0" cap="none" spc="0" normalizeH="0" baseline="0" noProof="0" dirty="0">
                <a:ln>
                  <a:noFill/>
                </a:ln>
                <a:solidFill>
                  <a:srgbClr val="FFFFFF"/>
                </a:solidFill>
                <a:effectLst/>
                <a:uLnTx/>
                <a:uFillTx/>
                <a:latin typeface="EYInterstate Light"/>
                <a:ea typeface="+mn-ea"/>
                <a:cs typeface="+mn-cs"/>
              </a:rPr>
            </a:br>
            <a:r>
              <a:rPr kumimoji="0" lang="en-IN" sz="800" b="0" i="0" u="none" strike="noStrike" kern="0" cap="none" spc="0" normalizeH="0" baseline="0" noProof="0" dirty="0">
                <a:ln>
                  <a:noFill/>
                </a:ln>
                <a:solidFill>
                  <a:srgbClr val="FFFFFF"/>
                </a:solidFill>
                <a:effectLst/>
                <a:uLnTx/>
                <a:uFillTx/>
                <a:latin typeface="EYInterstate Light"/>
                <a:ea typeface="+mn-ea"/>
                <a:cs typeface="+mn-cs"/>
              </a:rPr>
              <a:t>All Rights Reserved.</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EYInterstate Light"/>
              <a:ea typeface="+mn-ea"/>
              <a:cs typeface="+mn-cs"/>
            </a:endParaRPr>
          </a:p>
          <a:p>
            <a:pPr>
              <a:buClr>
                <a:srgbClr val="FFD200"/>
              </a:buClr>
              <a:buSzPct val="70000"/>
              <a:defRPr/>
            </a:pPr>
            <a:r>
              <a:rPr lang="en-US" sz="800" kern="0" dirty="0">
                <a:solidFill>
                  <a:schemeClr val="bg1"/>
                </a:solidFill>
                <a:latin typeface="EYInterstate Light"/>
              </a:rPr>
              <a:t>US SCORE no. </a:t>
            </a:r>
            <a:r>
              <a:rPr lang="en-US" sz="800" kern="0">
                <a:solidFill>
                  <a:schemeClr val="bg1"/>
                </a:solidFill>
                <a:latin typeface="EYInterstate Light"/>
              </a:rPr>
              <a:t>19121-231US</a:t>
            </a:r>
            <a:endParaRPr lang="en-US" sz="800" kern="0" dirty="0">
              <a:solidFill>
                <a:schemeClr val="bg1"/>
              </a:solidFill>
              <a:latin typeface="EYInterstate Light"/>
            </a:endParaRPr>
          </a:p>
          <a:p>
            <a:pPr>
              <a:buClr>
                <a:srgbClr val="FFD200"/>
              </a:buClr>
              <a:buSzPct val="70000"/>
              <a:defRPr/>
            </a:pPr>
            <a:endParaRPr kumimoji="0" lang="en-US" sz="800" b="0" i="0" u="none" strike="noStrike" kern="0" cap="none" spc="0" normalizeH="0" baseline="0" noProof="0" dirty="0">
              <a:ln>
                <a:noFill/>
              </a:ln>
              <a:solidFill>
                <a:schemeClr val="bg1"/>
              </a:solidFill>
              <a:effectLst/>
              <a:uLnTx/>
              <a:uFillTx/>
              <a:latin typeface="EYInterstate Light"/>
              <a:ea typeface="+mn-ea"/>
              <a:cs typeface="+mn-cs"/>
            </a:endParaRPr>
          </a:p>
          <a:p>
            <a:pPr>
              <a:buClr>
                <a:srgbClr val="FFD200"/>
              </a:buClr>
              <a:buSzPct val="70000"/>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2303-4203913</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r>
              <a:rPr kumimoji="0" lang="en-IN" sz="800" b="0" i="0" u="none" strike="noStrike" kern="0" cap="none" spc="0" normalizeH="0" baseline="0" noProof="0" dirty="0">
                <a:ln>
                  <a:noFill/>
                </a:ln>
                <a:solidFill>
                  <a:srgbClr val="FFFFFF"/>
                </a:solidFill>
                <a:effectLst/>
                <a:uLnTx/>
                <a:uFillTx/>
                <a:latin typeface="EYInterstate Light"/>
                <a:ea typeface="+mn-ea"/>
                <a:cs typeface="+mn-cs"/>
              </a:rPr>
              <a:t>ED None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EYInterstate Light"/>
                <a:ea typeface="+mn-ea"/>
                <a:cs typeface="Arial" panose="020B0604020202020204" pitchFamily="34" charset="0"/>
              </a:rPr>
              <a:t>This material has been prepared for general informational purposes only and is not intended to be relied upon as accounting, tax, legal or other professional advice. Please refer to your advisors for specific advice.</a:t>
            </a: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8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
                <a:srgbClr val="FFD200"/>
              </a:buClr>
              <a:buSzPct val="70000"/>
              <a:buFontTx/>
              <a:buNone/>
              <a:tabLst/>
              <a:defRPr/>
            </a:pPr>
            <a:endParaRPr kumimoji="0" lang="en-IN" sz="600" b="0" i="0" u="none" strike="noStrike" kern="0" cap="none" spc="0" normalizeH="0" baseline="0" noProof="0" dirty="0">
              <a:ln>
                <a:noFill/>
              </a:ln>
              <a:solidFill>
                <a:srgbClr val="FFFFFF"/>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
                <a:srgbClr val="FFD200"/>
              </a:buClr>
              <a:buSzPct val="70000"/>
              <a:buFontTx/>
              <a:buNone/>
              <a:tabLst/>
              <a:defRPr/>
            </a:pPr>
            <a:r>
              <a:rPr kumimoji="0" lang="en-IN" sz="1000" b="1" i="0" u="none" strike="noStrike" kern="0" cap="none" spc="0" normalizeH="0" baseline="0" noProof="0" dirty="0">
                <a:ln>
                  <a:noFill/>
                </a:ln>
                <a:solidFill>
                  <a:srgbClr val="FFFFFF"/>
                </a:solidFill>
                <a:effectLst/>
                <a:uLnTx/>
                <a:uFillTx/>
                <a:latin typeface="EYInterstate Light"/>
                <a:ea typeface="+mn-ea"/>
                <a:cs typeface="+mn-cs"/>
              </a:rPr>
              <a:t>ey.com</a:t>
            </a:r>
          </a:p>
        </p:txBody>
      </p:sp>
    </p:spTree>
    <p:extLst>
      <p:ext uri="{BB962C8B-B14F-4D97-AF65-F5344CB8AC3E}">
        <p14:creationId xmlns:p14="http://schemas.microsoft.com/office/powerpoint/2010/main" val="124780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UBI in three steps</a:t>
            </a:r>
          </a:p>
        </p:txBody>
      </p:sp>
      <p:sp>
        <p:nvSpPr>
          <p:cNvPr id="12" name="Rectangle 3">
            <a:extLst>
              <a:ext uri="{FF2B5EF4-FFF2-40B4-BE49-F238E27FC236}">
                <a16:creationId xmlns:a16="http://schemas.microsoft.com/office/drawing/2014/main" id="{4F431BAA-AD44-490A-990A-F18C45222AC4}"/>
              </a:ext>
            </a:extLst>
          </p:cNvPr>
          <p:cNvSpPr>
            <a:spLocks noChangeArrowheads="1"/>
          </p:cNvSpPr>
          <p:nvPr/>
        </p:nvSpPr>
        <p:spPr bwMode="auto">
          <a:xfrm>
            <a:off x="1195136" y="2592915"/>
            <a:ext cx="6753727" cy="1006801"/>
          </a:xfrm>
          <a:prstGeom prst="rect">
            <a:avLst/>
          </a:prstGeom>
          <a:solidFill>
            <a:srgbClr val="747480"/>
          </a:solidFill>
          <a:ln w="6350">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p:txBody>
      </p:sp>
      <p:sp>
        <p:nvSpPr>
          <p:cNvPr id="13" name="Rectangle 4">
            <a:extLst>
              <a:ext uri="{FF2B5EF4-FFF2-40B4-BE49-F238E27FC236}">
                <a16:creationId xmlns:a16="http://schemas.microsoft.com/office/drawing/2014/main" id="{395F6876-01D7-44F1-9FC9-4B1FB400B304}"/>
              </a:ext>
            </a:extLst>
          </p:cNvPr>
          <p:cNvSpPr>
            <a:spLocks noChangeArrowheads="1"/>
          </p:cNvSpPr>
          <p:nvPr/>
        </p:nvSpPr>
        <p:spPr bwMode="auto">
          <a:xfrm>
            <a:off x="1934661" y="1809271"/>
            <a:ext cx="5274679" cy="774463"/>
          </a:xfrm>
          <a:prstGeom prst="rect">
            <a:avLst/>
          </a:prstGeom>
          <a:solidFill>
            <a:srgbClr val="C4C4CD"/>
          </a:solidFill>
          <a:ln w="6350">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46464"/>
              </a:solidFill>
              <a:effectLst/>
              <a:uLnTx/>
              <a:uFillTx/>
              <a:ea typeface="+mn-ea"/>
              <a:cs typeface="+mn-cs"/>
            </a:endParaRPr>
          </a:p>
        </p:txBody>
      </p:sp>
      <p:sp>
        <p:nvSpPr>
          <p:cNvPr id="14" name="Rectangle 5">
            <a:extLst>
              <a:ext uri="{FF2B5EF4-FFF2-40B4-BE49-F238E27FC236}">
                <a16:creationId xmlns:a16="http://schemas.microsoft.com/office/drawing/2014/main" id="{0FD4150B-A6EC-4C65-887A-A919C53BA677}"/>
              </a:ext>
            </a:extLst>
          </p:cNvPr>
          <p:cNvSpPr>
            <a:spLocks noChangeArrowheads="1"/>
          </p:cNvSpPr>
          <p:nvPr/>
        </p:nvSpPr>
        <p:spPr bwMode="auto">
          <a:xfrm>
            <a:off x="455612" y="3609056"/>
            <a:ext cx="8232776" cy="1223651"/>
          </a:xfrm>
          <a:prstGeom prst="rect">
            <a:avLst/>
          </a:prstGeom>
          <a:solidFill>
            <a:schemeClr val="tx2"/>
          </a:solidFill>
          <a:ln w="6350">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p:txBody>
      </p:sp>
      <p:sp>
        <p:nvSpPr>
          <p:cNvPr id="15" name="Rectangle 9">
            <a:extLst>
              <a:ext uri="{FF2B5EF4-FFF2-40B4-BE49-F238E27FC236}">
                <a16:creationId xmlns:a16="http://schemas.microsoft.com/office/drawing/2014/main" id="{C825B4AC-7FA7-4FFF-B807-099E91435AB7}"/>
              </a:ext>
            </a:extLst>
          </p:cNvPr>
          <p:cNvSpPr>
            <a:spLocks noChangeArrowheads="1"/>
          </p:cNvSpPr>
          <p:nvPr/>
        </p:nvSpPr>
        <p:spPr bwMode="auto">
          <a:xfrm>
            <a:off x="3597374" y="4036215"/>
            <a:ext cx="1949252" cy="369332"/>
          </a:xfrm>
          <a:prstGeom prst="rect">
            <a:avLst/>
          </a:prstGeom>
          <a:noFill/>
          <a:ln w="9525">
            <a:noFill/>
            <a:miter lim="800000"/>
            <a:headEnd/>
            <a:tailEnd/>
          </a:ln>
          <a:effectLst/>
        </p:spPr>
        <p:txBody>
          <a:bodyPr wrap="none" lIns="0" tIns="0" rIns="0" bIns="0" anchor="ctr" anchorCtr="1">
            <a:spAutoFit/>
          </a:bodyPr>
          <a:lstStyle/>
          <a:p>
            <a:pPr marL="0" marR="0" lvl="0" indent="0" algn="l" defTabSz="914400" rtl="0" eaLnBrk="0" fontAlgn="auto" latinLnBrk="0" hangingPunct="0">
              <a:lnSpc>
                <a:spcPct val="100000"/>
              </a:lnSpc>
              <a:spcBef>
                <a:spcPts val="0"/>
              </a:spcBef>
              <a:spcAft>
                <a:spcPts val="0"/>
              </a:spcAft>
              <a:buClrTx/>
              <a:buSzTx/>
              <a:buFontTx/>
              <a:buNone/>
              <a:tabLst>
                <a:tab pos="457200" algn="l"/>
                <a:tab pos="914400" algn="l"/>
                <a:tab pos="1371600" algn="l"/>
              </a:tabLst>
              <a:defRPr/>
            </a:pPr>
            <a:r>
              <a:rPr kumimoji="0" lang="en-US" sz="2400" b="1" i="0" u="none" strike="noStrike" kern="1200" cap="none" spc="0" normalizeH="0" baseline="0" noProof="0" dirty="0">
                <a:ln>
                  <a:noFill/>
                </a:ln>
                <a:effectLst/>
                <a:uLnTx/>
                <a:uFillTx/>
                <a:ea typeface="+mn-ea"/>
                <a:cs typeface="+mn-cs"/>
              </a:rPr>
              <a:t>1. Unrelated?</a:t>
            </a:r>
          </a:p>
        </p:txBody>
      </p:sp>
      <p:sp>
        <p:nvSpPr>
          <p:cNvPr id="16" name="Rectangle 10">
            <a:extLst>
              <a:ext uri="{FF2B5EF4-FFF2-40B4-BE49-F238E27FC236}">
                <a16:creationId xmlns:a16="http://schemas.microsoft.com/office/drawing/2014/main" id="{823E248B-6C42-4EB4-AA76-76D5AE01294A}"/>
              </a:ext>
            </a:extLst>
          </p:cNvPr>
          <p:cNvSpPr>
            <a:spLocks noChangeArrowheads="1"/>
          </p:cNvSpPr>
          <p:nvPr/>
        </p:nvSpPr>
        <p:spPr bwMode="auto">
          <a:xfrm>
            <a:off x="2428785" y="2984840"/>
            <a:ext cx="4113883" cy="369332"/>
          </a:xfrm>
          <a:prstGeom prst="rect">
            <a:avLst/>
          </a:prstGeom>
          <a:noFill/>
          <a:ln w="9525">
            <a:noFill/>
            <a:miter lim="800000"/>
            <a:headEnd/>
            <a:tailEnd/>
          </a:ln>
          <a:effectLst/>
        </p:spPr>
        <p:txBody>
          <a:bodyPr wrap="none" lIns="0" tIns="0" rIns="0" bIns="0" anchor="ctr" anchorCtr="1">
            <a:spAutoFit/>
          </a:bodyPr>
          <a:lstStyle/>
          <a:p>
            <a:pPr marL="0" marR="0" lvl="0" indent="0" algn="l" defTabSz="914400" rtl="0" eaLnBrk="0" fontAlgn="auto" latinLnBrk="0" hangingPunct="0">
              <a:lnSpc>
                <a:spcPct val="100000"/>
              </a:lnSpc>
              <a:spcBef>
                <a:spcPts val="0"/>
              </a:spcBef>
              <a:spcAft>
                <a:spcPts val="0"/>
              </a:spcAft>
              <a:buClrTx/>
              <a:buSzTx/>
              <a:buFontTx/>
              <a:buNone/>
              <a:tabLst>
                <a:tab pos="457200" algn="l"/>
                <a:tab pos="914400" algn="l"/>
                <a:tab pos="1371600" algn="l"/>
              </a:tabLst>
              <a:defRPr/>
            </a:pPr>
            <a:r>
              <a:rPr kumimoji="0" lang="en-US" sz="2400" b="1" i="0" u="none" strike="noStrike" kern="1200" cap="none" spc="0" normalizeH="0" baseline="0" noProof="0" dirty="0">
                <a:ln>
                  <a:noFill/>
                </a:ln>
                <a:solidFill>
                  <a:srgbClr val="FFFFFF"/>
                </a:solidFill>
                <a:effectLst/>
                <a:uLnTx/>
                <a:uFillTx/>
                <a:ea typeface="+mn-ea"/>
                <a:cs typeface="+mn-cs"/>
              </a:rPr>
              <a:t>2. Exclusion or modification?</a:t>
            </a:r>
          </a:p>
        </p:txBody>
      </p:sp>
      <p:sp>
        <p:nvSpPr>
          <p:cNvPr id="17" name="Rectangle 11">
            <a:extLst>
              <a:ext uri="{FF2B5EF4-FFF2-40B4-BE49-F238E27FC236}">
                <a16:creationId xmlns:a16="http://schemas.microsoft.com/office/drawing/2014/main" id="{9AA7B6B4-C21E-4DAA-AB4D-BA5DA4B5CAF3}"/>
              </a:ext>
            </a:extLst>
          </p:cNvPr>
          <p:cNvSpPr>
            <a:spLocks noChangeArrowheads="1"/>
          </p:cNvSpPr>
          <p:nvPr/>
        </p:nvSpPr>
        <p:spPr bwMode="auto">
          <a:xfrm>
            <a:off x="3606191" y="2011836"/>
            <a:ext cx="1931619" cy="369332"/>
          </a:xfrm>
          <a:prstGeom prst="rect">
            <a:avLst/>
          </a:prstGeom>
          <a:noFill/>
          <a:ln w="9525">
            <a:noFill/>
            <a:miter lim="800000"/>
            <a:headEnd/>
            <a:tailEnd/>
          </a:ln>
          <a:effectLst/>
        </p:spPr>
        <p:txBody>
          <a:bodyPr wrap="none" lIns="0" tIns="0" rIns="0" bIns="0" anchor="ctr" anchorCtr="1">
            <a:spAutoFit/>
          </a:bodyPr>
          <a:lstStyle/>
          <a:p>
            <a:pPr marL="0" marR="0" lvl="0" indent="0" algn="l" defTabSz="914400" rtl="0" eaLnBrk="0" fontAlgn="auto" latinLnBrk="0" hangingPunct="0">
              <a:lnSpc>
                <a:spcPct val="100000"/>
              </a:lnSpc>
              <a:spcBef>
                <a:spcPts val="0"/>
              </a:spcBef>
              <a:spcAft>
                <a:spcPts val="0"/>
              </a:spcAft>
              <a:buClrTx/>
              <a:buSzTx/>
              <a:buFontTx/>
              <a:buNone/>
              <a:tabLst>
                <a:tab pos="457200" algn="l"/>
                <a:tab pos="914400" algn="l"/>
                <a:tab pos="1371600" algn="l"/>
              </a:tabLst>
              <a:defRPr/>
            </a:pPr>
            <a:r>
              <a:rPr kumimoji="0" lang="en-US" sz="2400" b="1" i="0" u="none" strike="noStrike" kern="1200" cap="none" spc="0" normalizeH="0" baseline="0" noProof="0" dirty="0">
                <a:ln>
                  <a:noFill/>
                </a:ln>
                <a:effectLst/>
                <a:uLnTx/>
                <a:uFillTx/>
                <a:ea typeface="+mn-ea"/>
                <a:cs typeface="+mn-cs"/>
              </a:rPr>
              <a:t>3. Compute $</a:t>
            </a:r>
          </a:p>
        </p:txBody>
      </p:sp>
    </p:spTree>
    <p:extLst>
      <p:ext uri="{BB962C8B-B14F-4D97-AF65-F5344CB8AC3E}">
        <p14:creationId xmlns:p14="http://schemas.microsoft.com/office/powerpoint/2010/main" val="25164313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Is it unrelated?</a:t>
            </a:r>
          </a:p>
        </p:txBody>
      </p:sp>
      <p:sp>
        <p:nvSpPr>
          <p:cNvPr id="7" name="Content Placeholder 6"/>
          <p:cNvSpPr>
            <a:spLocks noGrp="1"/>
          </p:cNvSpPr>
          <p:nvPr>
            <p:ph idx="1"/>
          </p:nvPr>
        </p:nvSpPr>
        <p:spPr/>
        <p:txBody>
          <a:bodyPr/>
          <a:lstStyle/>
          <a:p>
            <a:endParaRPr lang="en-IN" dirty="0"/>
          </a:p>
          <a:p>
            <a:endParaRPr lang="en-IN" dirty="0"/>
          </a:p>
          <a:p>
            <a:endParaRPr lang="en-IN" dirty="0"/>
          </a:p>
          <a:p>
            <a:endParaRPr lang="en-IN" dirty="0"/>
          </a:p>
          <a:p>
            <a:endParaRPr lang="en-IN" dirty="0"/>
          </a:p>
          <a:p>
            <a:pPr marL="0" indent="0">
              <a:buNone/>
            </a:pPr>
            <a:endParaRPr lang="en-IN" dirty="0"/>
          </a:p>
          <a:p>
            <a:r>
              <a:rPr lang="en-IN" sz="1800" dirty="0"/>
              <a:t>Is the activity:</a:t>
            </a:r>
          </a:p>
          <a:p>
            <a:pPr lvl="1"/>
            <a:r>
              <a:rPr lang="en-IN" sz="1600" dirty="0"/>
              <a:t>A trade or business</a:t>
            </a:r>
          </a:p>
          <a:p>
            <a:pPr lvl="1"/>
            <a:r>
              <a:rPr lang="en-IN" sz="1600" dirty="0"/>
              <a:t>Regularly carried on</a:t>
            </a:r>
          </a:p>
          <a:p>
            <a:pPr lvl="1"/>
            <a:r>
              <a:rPr lang="en-IN" sz="1600" dirty="0"/>
              <a:t>Not substantially related to the organization’s exempt purposes</a:t>
            </a:r>
          </a:p>
        </p:txBody>
      </p:sp>
      <p:grpSp>
        <p:nvGrpSpPr>
          <p:cNvPr id="13" name="Group 12">
            <a:extLst>
              <a:ext uri="{FF2B5EF4-FFF2-40B4-BE49-F238E27FC236}">
                <a16:creationId xmlns:a16="http://schemas.microsoft.com/office/drawing/2014/main" id="{4973AD4C-6053-47FD-B6EF-982851CFDF0C}"/>
              </a:ext>
            </a:extLst>
          </p:cNvPr>
          <p:cNvGrpSpPr/>
          <p:nvPr/>
        </p:nvGrpSpPr>
        <p:grpSpPr>
          <a:xfrm>
            <a:off x="762742" y="1654986"/>
            <a:ext cx="2742518" cy="1430199"/>
            <a:chOff x="762742" y="1654986"/>
            <a:chExt cx="2742518" cy="1430199"/>
          </a:xfrm>
        </p:grpSpPr>
        <p:sp>
          <p:nvSpPr>
            <p:cNvPr id="14" name="Rectangle 3">
              <a:extLst>
                <a:ext uri="{FF2B5EF4-FFF2-40B4-BE49-F238E27FC236}">
                  <a16:creationId xmlns:a16="http://schemas.microsoft.com/office/drawing/2014/main" id="{5733E804-929D-43C3-9F47-F3FC499AC7FE}"/>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5" name="Rectangle 4">
              <a:extLst>
                <a:ext uri="{FF2B5EF4-FFF2-40B4-BE49-F238E27FC236}">
                  <a16:creationId xmlns:a16="http://schemas.microsoft.com/office/drawing/2014/main" id="{B932C5CA-18C5-41F3-83CF-A02345E108A1}"/>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6" name="Rectangle 5">
              <a:extLst>
                <a:ext uri="{FF2B5EF4-FFF2-40B4-BE49-F238E27FC236}">
                  <a16:creationId xmlns:a16="http://schemas.microsoft.com/office/drawing/2014/main" id="{09CF873B-2975-444B-A886-9533C3868835}"/>
                </a:ext>
              </a:extLst>
            </p:cNvPr>
            <p:cNvSpPr>
              <a:spLocks noChangeArrowheads="1"/>
            </p:cNvSpPr>
            <p:nvPr/>
          </p:nvSpPr>
          <p:spPr bwMode="auto">
            <a:xfrm>
              <a:off x="762742" y="2513230"/>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7" name="Rectangle 9">
              <a:extLst>
                <a:ext uri="{FF2B5EF4-FFF2-40B4-BE49-F238E27FC236}">
                  <a16:creationId xmlns:a16="http://schemas.microsoft.com/office/drawing/2014/main" id="{3CE26534-F007-410B-AAEB-D4003804BEC7}"/>
                </a:ext>
              </a:extLst>
            </p:cNvPr>
            <p:cNvSpPr>
              <a:spLocks noChangeArrowheads="1"/>
            </p:cNvSpPr>
            <p:nvPr/>
          </p:nvSpPr>
          <p:spPr bwMode="auto">
            <a:xfrm>
              <a:off x="838200" y="2538630"/>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tabLst>
                  <a:tab pos="457200" algn="l"/>
                  <a:tab pos="914400" algn="l"/>
                  <a:tab pos="1371600" algn="l"/>
                </a:tabLst>
                <a:defRPr/>
              </a:pPr>
              <a:r>
                <a:rPr lang="en-US" b="1" dirty="0"/>
                <a:t>1. Unrelated?</a:t>
              </a:r>
            </a:p>
          </p:txBody>
        </p:sp>
        <p:sp>
          <p:nvSpPr>
            <p:cNvPr id="18" name="TextBox 17">
              <a:extLst>
                <a:ext uri="{FF2B5EF4-FFF2-40B4-BE49-F238E27FC236}">
                  <a16:creationId xmlns:a16="http://schemas.microsoft.com/office/drawing/2014/main" id="{6FB50DC5-B00E-49D8-87CB-58415551CA13}"/>
                </a:ext>
              </a:extLst>
            </p:cNvPr>
            <p:cNvSpPr txBox="1"/>
            <p:nvPr/>
          </p:nvSpPr>
          <p:spPr>
            <a:xfrm>
              <a:off x="3102743" y="2836794"/>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C4C4CD"/>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216271215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322BF517-F158-419F-AF43-566456CC8F6B}"/>
    </a:ext>
  </a:extLst>
</a:theme>
</file>

<file path=ppt/theme/theme2.xml><?xml version="1.0" encoding="utf-8"?>
<a:theme xmlns:a="http://schemas.openxmlformats.org/drawingml/2006/main" name="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604A79DE-B0DC-45C4-9923-B752EB4CC987}"/>
    </a:ext>
  </a:extLst>
</a:theme>
</file>

<file path=ppt/theme/theme3.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Y Collaboration Document" ma:contentTypeID="0x010100826318CDA76982469C2C3CD2CD5847410101002234F29765821742A9B8CE02FD396CE9" ma:contentTypeVersion="200" ma:contentTypeDescription="Create a new document." ma:contentTypeScope="" ma:versionID="0a0310c6783697271879fc85cc888fe6">
  <xsd:schema xmlns:xsd="http://www.w3.org/2001/XMLSchema" xmlns:xs="http://www.w3.org/2001/XMLSchema" xmlns:p="http://schemas.microsoft.com/office/2006/metadata/properties" xmlns:ns1="http://schemas.microsoft.com/sharepoint/v3" xmlns:ns2="50c908b1-f277-4340-90a9-4611d0b0f078" xmlns:ns4="35818088-e62d-4edf-bbb6-409430aef268" xmlns:ns5="68488021-7c7c-4080-b069-0e853f3d9eb0" targetNamespace="http://schemas.microsoft.com/office/2006/metadata/properties" ma:root="true" ma:fieldsID="c816c4b900247a9538e2cbfe9fa5d877" ns1:_="" ns2:_="" ns4:_="" ns5:_="">
    <xsd:import namespace="http://schemas.microsoft.com/sharepoint/v3"/>
    <xsd:import namespace="50c908b1-f277-4340-90a9-4611d0b0f078"/>
    <xsd:import namespace="35818088-e62d-4edf-bbb6-409430aef268"/>
    <xsd:import namespace="68488021-7c7c-4080-b069-0e853f3d9eb0"/>
    <xsd:element name="properties">
      <xsd:complexType>
        <xsd:sequence>
          <xsd:element name="documentManagement">
            <xsd:complexType>
              <xsd:all>
                <xsd:element ref="ns2:i14ea8bbd518495ea0e20ac1ad18c527" minOccurs="0"/>
                <xsd:element ref="ns2:TaxCatchAll" minOccurs="0"/>
                <xsd:element ref="ns2:TaxCatchAllLabel" minOccurs="0"/>
                <xsd:element ref="ns2:k8128b1c45734e36a24fce652bc7ffb7" minOccurs="0"/>
                <xsd:element ref="ns2:jc981bd8ab5b47fd91abb7684c0f405b" minOccurs="0"/>
                <xsd:element ref="ns2:b4187e12891e46deb4d240a4b28bdb90" minOccurs="0"/>
                <xsd:element ref="ns2:e0e024ccac5240e69ae9c38a41bfa7a5" minOccurs="0"/>
                <xsd:element ref="ns1:RatingCount" minOccurs="0"/>
                <xsd:element ref="ns1:AverageRating" minOccurs="0"/>
                <xsd:element ref="ns4:ClassificationDataNoteField" minOccurs="0"/>
                <xsd:element ref="ns4:Classification_x0020_Status"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ingCount" ma:index="22" nillable="true" ma:displayName="Number of Ratings" ma:decimals="0" ma:description="Number of ratings submitted" ma:internalName="RatingCount" ma:readOnly="true">
      <xsd:simpleType>
        <xsd:restriction base="dms:Number"/>
      </xsd:simpleType>
    </xsd:element>
    <xsd:element name="AverageRating" ma:index="23" nillable="true" ma:displayName="Rating (0-5)" ma:decimals="2" ma:description="Average value of all the ratings that have been submitted" ma:internalName="AverageRating"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50c908b1-f277-4340-90a9-4611d0b0f078" elementFormDefault="qualified">
    <xsd:import namespace="http://schemas.microsoft.com/office/2006/documentManagement/types"/>
    <xsd:import namespace="http://schemas.microsoft.com/office/infopath/2007/PartnerControls"/>
    <xsd:element name="i14ea8bbd518495ea0e20ac1ad18c527" ma:index="8" ma:taxonomy="true" ma:internalName="i14ea8bbd518495ea0e20ac1ad18c527" ma:taxonomyFieldName="EYContentType" ma:displayName="EY Content Type" ma:readOnly="false" ma:default="" ma:fieldId="{214ea8bb-d518-495e-a0e2-0ac1ad18c527}" ma:sspId="33ef62f9-2e07-484b-bd79-00aec90129fe" ma:termSetId="6505b3fe-eead-400a-9754-f8a94624a62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b12f833-075a-4d0e-8557-402e6b1db2d9}" ma:internalName="TaxCatchAll" ma:showField="CatchAllData" ma:web="68488021-7c7c-4080-b069-0e853f3d9eb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b12f833-075a-4d0e-8557-402e6b1db2d9}" ma:internalName="TaxCatchAllLabel" ma:readOnly="true" ma:showField="CatchAllDataLabel" ma:web="68488021-7c7c-4080-b069-0e853f3d9eb0">
      <xsd:complexType>
        <xsd:complexContent>
          <xsd:extension base="dms:MultiChoiceLookup">
            <xsd:sequence>
              <xsd:element name="Value" type="dms:Lookup" maxOccurs="unbounded" minOccurs="0" nillable="true"/>
            </xsd:sequence>
          </xsd:extension>
        </xsd:complexContent>
      </xsd:complexType>
    </xsd:element>
    <xsd:element name="k8128b1c45734e36a24fce652bc7ffb7" ma:index="12" ma:taxonomy="true" ma:internalName="k8128b1c45734e36a24fce652bc7ffb7" ma:taxonomyFieldName="ServiceLineFunction" ma:displayName="Service Line / Function" ma:readOnly="false" ma:default="" ma:fieldId="{48128b1c-4573-4e36-a24f-ce652bc7ffb7}" ma:taxonomyMulti="true" ma:sspId="33ef62f9-2e07-484b-bd79-00aec90129fe" ma:termSetId="a54bfafd-6ceb-41d3-a4cd-e00da9f478ef" ma:anchorId="00000000-0000-0000-0000-000000000000" ma:open="false" ma:isKeyword="false">
      <xsd:complexType>
        <xsd:sequence>
          <xsd:element ref="pc:Terms" minOccurs="0" maxOccurs="1"/>
        </xsd:sequence>
      </xsd:complexType>
    </xsd:element>
    <xsd:element name="jc981bd8ab5b47fd91abb7684c0f405b" ma:index="14" ma:taxonomy="true" ma:internalName="jc981bd8ab5b47fd91abb7684c0f405b" ma:taxonomyFieldName="GeographicApplicability" ma:displayName="Geographic Applicability" ma:readOnly="false" ma:default="" ma:fieldId="{3c981bd8-ab5b-47fd-91ab-b7684c0f405b}" ma:taxonomyMulti="true" ma:sspId="33ef62f9-2e07-484b-bd79-00aec90129fe" ma:termSetId="d4205efd-bf5c-4aee-a8ac-d84b5a7eb933" ma:anchorId="00000000-0000-0000-0000-000000000000" ma:open="false" ma:isKeyword="false">
      <xsd:complexType>
        <xsd:sequence>
          <xsd:element ref="pc:Terms" minOccurs="0" maxOccurs="1"/>
        </xsd:sequence>
      </xsd:complexType>
    </xsd:element>
    <xsd:element name="b4187e12891e46deb4d240a4b28bdb90" ma:index="16" nillable="true" ma:taxonomy="true" ma:internalName="b4187e12891e46deb4d240a4b28bdb90" ma:taxonomyFieldName="ContentLanguage" ma:displayName="Content Language" ma:default="" ma:fieldId="{b4187e12-891e-46de-b4d2-40a4b28bdb90}" ma:taxonomyMulti="true" ma:sspId="33ef62f9-2e07-484b-bd79-00aec90129fe" ma:termSetId="de7f4a9f-9315-4ba0-93d7-d7d3ca1129ab" ma:anchorId="00000000-0000-0000-0000-000000000000" ma:open="false" ma:isKeyword="false">
      <xsd:complexType>
        <xsd:sequence>
          <xsd:element ref="pc:Terms" minOccurs="0" maxOccurs="1"/>
        </xsd:sequence>
      </xsd:complexType>
    </xsd:element>
    <xsd:element name="e0e024ccac5240e69ae9c38a41bfa7a5" ma:index="18" nillable="true" ma:taxonomy="true" ma:internalName="e0e024ccac5240e69ae9c38a41bfa7a5" ma:taxonomyFieldName="Sector" ma:displayName="Sector" ma:default="" ma:fieldId="{e0e024cc-ac52-40e6-9ae9-c38a41bfa7a5}" ma:taxonomyMulti="true" ma:sspId="33ef62f9-2e07-484b-bd79-00aec90129fe" ma:termSetId="a2f97da7-e69b-4e00-a045-c556c68352c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818088-e62d-4edf-bbb6-409430aef268" elementFormDefault="qualified">
    <xsd:import namespace="http://schemas.microsoft.com/office/2006/documentManagement/types"/>
    <xsd:import namespace="http://schemas.microsoft.com/office/infopath/2007/PartnerControls"/>
    <xsd:element name="ClassificationDataNoteField" ma:index="24" nillable="true" ma:displayName="ClassificationDataNoteField" ma:internalName="ClassificationDataNoteField" ma:readOnly="false">
      <xsd:simpleType>
        <xsd:restriction base="dms:Note"/>
      </xsd:simpleType>
    </xsd:element>
    <xsd:element name="Classification_x0020_Status" ma:index="25" nillable="true" ma:displayName="Classification Status" ma:internalName="Classification_x0020_Statu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488021-7c7c-4080-b069-0e853f3d9eb0"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20"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2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3ef62f9-2e07-484b-bd79-00aec90129fe" ContentTypeId="0x010100826318CDA76982469C2C3CD2CD5847410101"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9" ma:contentTypeDescription="Create a new document." ma:contentTypeScope="" ma:versionID="3bff702b9022da88843a68aec20da986">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8b1ce1b0833d0cbaf50bf6a6e70c7f96"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8207EC-FB73-48B5-988B-9A2FD8CBDB92}">
  <ds:schemaRefs>
    <ds:schemaRef ds:uri="http://schemas.microsoft.com/office/2006/documentManagement/types"/>
    <ds:schemaRef ds:uri="http://schemas.microsoft.com/office/infopath/2007/PartnerControls"/>
    <ds:schemaRef ds:uri="837f61bc-e404-496a-87c4-fe63c67275c1"/>
    <ds:schemaRef ds:uri="http://purl.org/dc/elements/1.1/"/>
    <ds:schemaRef ds:uri="http://schemas.microsoft.com/office/2006/metadata/properties"/>
    <ds:schemaRef ds:uri="http://purl.org/dc/terms/"/>
    <ds:schemaRef ds:uri="http://schemas.openxmlformats.org/package/2006/metadata/core-properties"/>
    <ds:schemaRef ds:uri="fb0825ad-cc8b-43e1-8337-5e6706acaec1"/>
    <ds:schemaRef ds:uri="http://www.w3.org/XML/1998/namespace"/>
    <ds:schemaRef ds:uri="http://purl.org/dc/dcmitype/"/>
    <ds:schemaRef ds:uri="35818088-e62d-4edf-bbb6-409430aef268"/>
    <ds:schemaRef ds:uri="50c908b1-f277-4340-90a9-4611d0b0f078"/>
    <ds:schemaRef ds:uri="68488021-7c7c-4080-b069-0e853f3d9eb0"/>
  </ds:schemaRefs>
</ds:datastoreItem>
</file>

<file path=customXml/itemProps2.xml><?xml version="1.0" encoding="utf-8"?>
<ds:datastoreItem xmlns:ds="http://schemas.openxmlformats.org/officeDocument/2006/customXml" ds:itemID="{315EFD95-D8B4-4651-8AA5-D6A1537030F8}">
  <ds:schemaRefs>
    <ds:schemaRef ds:uri="http://schemas.microsoft.com/sharepoint/v3/contenttype/forms"/>
  </ds:schemaRefs>
</ds:datastoreItem>
</file>

<file path=customXml/itemProps3.xml><?xml version="1.0" encoding="utf-8"?>
<ds:datastoreItem xmlns:ds="http://schemas.openxmlformats.org/officeDocument/2006/customXml" ds:itemID="{F440967E-1718-49D6-8072-FB44E5EB0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c908b1-f277-4340-90a9-4611d0b0f078"/>
    <ds:schemaRef ds:uri="35818088-e62d-4edf-bbb6-409430aef268"/>
    <ds:schemaRef ds:uri="68488021-7c7c-4080-b069-0e853f3d9e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27AB6E4-9C52-4BFA-86FD-E779A3F79D62}">
  <ds:schemaRefs>
    <ds:schemaRef ds:uri="Microsoft.SharePoint.Taxonomy.ContentTypeSync"/>
  </ds:schemaRefs>
</ds:datastoreItem>
</file>

<file path=customXml/itemProps5.xml><?xml version="1.0" encoding="utf-8"?>
<ds:datastoreItem xmlns:ds="http://schemas.openxmlformats.org/officeDocument/2006/customXml" ds:itemID="{EA952D6E-4990-4D95-AB8F-3134AC2D48B7}"/>
</file>

<file path=docProps/app.xml><?xml version="1.0" encoding="utf-8"?>
<Properties xmlns="http://schemas.openxmlformats.org/officeDocument/2006/extended-properties" xmlns:vt="http://schemas.openxmlformats.org/officeDocument/2006/docPropsVTypes">
  <Template>Global_EY_standard_presentation_2019_v1.4</Template>
  <TotalTime>2550</TotalTime>
  <Words>7771</Words>
  <Application>Microsoft Office PowerPoint</Application>
  <PresentationFormat>On-screen Show (4:3)</PresentationFormat>
  <Paragraphs>582</Paragraphs>
  <Slides>78</Slides>
  <Notes>45</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89" baseType="lpstr">
      <vt:lpstr>Arial</vt:lpstr>
      <vt:lpstr>Calibri</vt:lpstr>
      <vt:lpstr>EYInterstate</vt:lpstr>
      <vt:lpstr>EYInterstate Light</vt:lpstr>
      <vt:lpstr>Georgia</vt:lpstr>
      <vt:lpstr>Times New Roman</vt:lpstr>
      <vt:lpstr>EY dark background</vt:lpstr>
      <vt:lpstr>EY light background</vt:lpstr>
      <vt:lpstr>EY regular presentation 2015 v1</vt:lpstr>
      <vt:lpstr>1_EY dark background</vt:lpstr>
      <vt:lpstr>think-cell Slide</vt:lpstr>
      <vt:lpstr>Future Tax Leaders hot topics in UBI</vt:lpstr>
      <vt:lpstr>Disclaimer</vt:lpstr>
      <vt:lpstr>Presenters</vt:lpstr>
      <vt:lpstr>Learning objectives</vt:lpstr>
      <vt:lpstr>Agenda</vt:lpstr>
      <vt:lpstr>PowerPoint Presentation</vt:lpstr>
      <vt:lpstr>UBI background and definitions</vt:lpstr>
      <vt:lpstr>Determining UBI in three steps</vt:lpstr>
      <vt:lpstr>Step 1: Is it unrelated?</vt:lpstr>
      <vt:lpstr>UBI background and definitions</vt:lpstr>
      <vt:lpstr>‘Trade or business’ requirement</vt:lpstr>
      <vt:lpstr>‘Regularly carried on’ requirement</vt:lpstr>
      <vt:lpstr>‘Not substantially related’ requirement</vt:lpstr>
      <vt:lpstr>Polling question</vt:lpstr>
      <vt:lpstr>Step 2a: Excluded?</vt:lpstr>
      <vt:lpstr>Unrelated business income – exclusions</vt:lpstr>
      <vt:lpstr>Convenience exception</vt:lpstr>
      <vt:lpstr>Sponsorship payments</vt:lpstr>
      <vt:lpstr>Sponsorship payments (cont’d)</vt:lpstr>
      <vt:lpstr>Sponsorship payments (cont’d)</vt:lpstr>
      <vt:lpstr>Polling question</vt:lpstr>
      <vt:lpstr>Step 2b: Modified?</vt:lpstr>
      <vt:lpstr>Unrelated business income – modifications (cont’d)</vt:lpstr>
      <vt:lpstr>Passive income: IRC §512(b)</vt:lpstr>
      <vt:lpstr>Dividends, interest, annuities</vt:lpstr>
      <vt:lpstr>Royalties</vt:lpstr>
      <vt:lpstr>Rental income</vt:lpstr>
      <vt:lpstr>Rents from real property – mixed leases with personal property</vt:lpstr>
      <vt:lpstr>Rents from real property based on net profits</vt:lpstr>
      <vt:lpstr>Rents from real property – rendering of personal services</vt:lpstr>
      <vt:lpstr>Polling question</vt:lpstr>
      <vt:lpstr>Income from controlled organizations</vt:lpstr>
      <vt:lpstr>Income from controlled organizations (cont’d)</vt:lpstr>
      <vt:lpstr>Income from controlled organizations (cont’d)</vt:lpstr>
      <vt:lpstr>Gains or losses from dispositions of property –  IRC §512(b)(5)</vt:lpstr>
      <vt:lpstr>Research activities</vt:lpstr>
      <vt:lpstr>IRC 512(e) – special rule applicable to S corporations</vt:lpstr>
      <vt:lpstr>PowerPoint Presentation</vt:lpstr>
      <vt:lpstr>Code §512(b)(4) and §514 – debt-financed property</vt:lpstr>
      <vt:lpstr>Definition of acquisition indebtedness</vt:lpstr>
      <vt:lpstr>Acquisition of mortgaged property</vt:lpstr>
      <vt:lpstr>Exceptions to debt-financed property</vt:lpstr>
      <vt:lpstr>Exceptions to debt-financed property (cont’d)</vt:lpstr>
      <vt:lpstr>Exceptions to debt-financed property (cont’d)</vt:lpstr>
      <vt:lpstr>Exceptions to debt-financed property (cont’d)</vt:lpstr>
      <vt:lpstr>Disposition of IRC §514 property</vt:lpstr>
      <vt:lpstr>Disposition of IRC §514 property (cont’d)</vt:lpstr>
      <vt:lpstr>Polling question</vt:lpstr>
      <vt:lpstr>PowerPoint Presentation</vt:lpstr>
      <vt:lpstr>Step 3: Computing UBI</vt:lpstr>
      <vt:lpstr>Unrelated business income deductions – allocation methodology</vt:lpstr>
      <vt:lpstr>Unrelated business income deductions – dual-use property</vt:lpstr>
      <vt:lpstr>Unrelated business income deductions – allocation methodology </vt:lpstr>
      <vt:lpstr>Section 512(a)(6)</vt:lpstr>
      <vt:lpstr>Section 512(a)(6) general rule: NAICS codes</vt:lpstr>
      <vt:lpstr>Section 512(a)(6): two-digit NAICS codes</vt:lpstr>
      <vt:lpstr>Section 512(a)(6): non-NAICS business activity codes for certain types of investments</vt:lpstr>
      <vt:lpstr>Section 512(a)(6): determining ‘silos’</vt:lpstr>
      <vt:lpstr>Section 512(a)(6): determining ‘silos’ </vt:lpstr>
      <vt:lpstr>Section 512(a)(6): qualifying partnership interests (QPIs) </vt:lpstr>
      <vt:lpstr>Section 512(a)(6): qualifying partnership interests (QPIs)</vt:lpstr>
      <vt:lpstr>Section 512(a)(6): qualifying partnership interests (QPIs) </vt:lpstr>
      <vt:lpstr>Section 512(a)(6): allocation of deductions</vt:lpstr>
      <vt:lpstr>Section 512(a)(6): net operating losses</vt:lpstr>
      <vt:lpstr>Polling question</vt:lpstr>
      <vt:lpstr>PowerPoint Presentation</vt:lpstr>
      <vt:lpstr>Specific categories of UBI</vt:lpstr>
      <vt:lpstr>Laboratory, pharmacy and DME</vt:lpstr>
      <vt:lpstr>Polling question</vt:lpstr>
      <vt:lpstr>Parking facilities</vt:lpstr>
      <vt:lpstr>Fitness facilities/health clubs</vt:lpstr>
      <vt:lpstr>Management and administrative services</vt:lpstr>
      <vt:lpstr>PowerPoint Presentation</vt:lpstr>
      <vt:lpstr>Revenue Ruling 98-15</vt:lpstr>
      <vt:lpstr>Revenue Ruling 2004-51</vt:lpstr>
      <vt:lpstr>Key takeaways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on Section 501(c)(3) exemption standards</dc:title>
  <dc:creator>FTL Team</dc:creator>
  <cp:keywords/>
  <cp:lastModifiedBy>Lisa L Boehm</cp:lastModifiedBy>
  <cp:revision>93</cp:revision>
  <dcterms:created xsi:type="dcterms:W3CDTF">2021-01-08T13:24:58Z</dcterms:created>
  <dcterms:modified xsi:type="dcterms:W3CDTF">2023-03-22T21:01:31Z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2023-01-24T18:55:25Z</vt:filetime>
  </property>
  <property fmtid="{D5CDD505-2E9C-101B-9397-08002B2CF9AE}" pid="13" name="_dlc_DocIdItemGuid">
    <vt:lpwstr>16d7e8d2-f62d-4749-9a9c-eccc78694464</vt:lpwstr>
  </property>
  <property fmtid="{D5CDD505-2E9C-101B-9397-08002B2CF9AE}" pid="14" name="ContentLanguage">
    <vt:lpwstr/>
  </property>
  <property fmtid="{D5CDD505-2E9C-101B-9397-08002B2CF9AE}" pid="15" name="ServiceLineFunction">
    <vt:lpwstr>20;#Business Tax Advisory|ded910fd-8f25-4036-8d18-e57d2426a5ad</vt:lpwstr>
  </property>
  <property fmtid="{D5CDD505-2E9C-101B-9397-08002B2CF9AE}" pid="16" name="EYContentType">
    <vt:lpwstr>9;#Learn|4043d207-aab3-4c7b-a1b7-a554629cbbd1</vt:lpwstr>
  </property>
  <property fmtid="{D5CDD505-2E9C-101B-9397-08002B2CF9AE}" pid="17" name="GeographicApplicability">
    <vt:lpwstr>1;#Global|500f1427-2ec5-408e-9c7e-c7ecab3f14e9</vt:lpwstr>
  </property>
  <property fmtid="{D5CDD505-2E9C-101B-9397-08002B2CF9AE}" pid="18" name="Sector">
    <vt:lpwstr/>
  </property>
</Properties>
</file>